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9" r:id="rId21"/>
    <p:sldId id="274" r:id="rId22"/>
    <p:sldId id="275" r:id="rId23"/>
    <p:sldId id="276" r:id="rId24"/>
    <p:sldId id="277" r:id="rId25"/>
    <p:sldId id="280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9"/>
    <p:restoredTop sz="94637"/>
  </p:normalViewPr>
  <p:slideViewPr>
    <p:cSldViewPr snapToGrid="0">
      <p:cViewPr varScale="1">
        <p:scale>
          <a:sx n="103" d="100"/>
          <a:sy n="103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52535-E511-7C45-9EE4-1FAEA2E39475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48A32-A527-B349-BD04-AD1D7E98CE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982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48A32-A527-B349-BD04-AD1D7E98CED9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32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5ECD43-F0F1-1E6F-0026-2127743EA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9F4898-22D3-1A4B-576E-07BBB1F47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37F3AC-A7F3-6F7C-0743-ADCB3C74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BD981E-D83A-2BA9-9562-4E02D139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B3A6E0-149F-F1A3-C190-B601A979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38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9E432-79C1-6049-7250-336575BF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01AC19-D565-3484-63D0-1AB3CF925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F4E04-19B7-7C0C-8F46-F87E43EC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166D57-84C4-A14E-8E41-FDD46C01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9C1316-790C-C305-C8FC-1E0723BB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0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1112D46-C63F-8D98-9DDF-1181FF2BE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0606C3-B0A6-D35C-8B57-2E0F08EAF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6D0455-BB75-6AB8-CA2C-11B2A9AB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5900F7-C5EE-7704-A17C-68B69F98B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B20495-AC72-38DB-9FA4-DF8F72C2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446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F0688-C71D-C850-5D48-728911A0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8EF594-E419-2DC0-0A98-82CF9FE2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FD1085-0B3F-9737-12DC-60A219F7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CFA2DA-213A-C73D-A2D4-85238874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87EA55-A6EE-269B-6D08-DF37B112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95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6F68F-889E-50F4-7FAD-AC5924EA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D210A9-C63E-807D-08C6-F9E1FBED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9F183C-02DF-D26C-B382-EB31B479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1BB7C8-1B52-4B87-FA34-A4C9D2E8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3A408F-CB34-9222-4CCD-EFBBBE3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124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0DDA8D-8C20-E9AA-5605-CFB45CB1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B68510-DD4D-6A5D-22F1-F21CD3D43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BF2DBE2-7C18-DD50-30DE-512F5A6B0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F17F83-5794-3197-5C5B-BF25EE00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141289-2577-E917-4DAC-0AC074D2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866699C-2032-C96F-2D4A-2AC88063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0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A8C94-6FA4-99C2-6F35-828340D0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1B8D85-3B04-17EC-2F3A-1423AE2A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C08C36-9725-75C4-35E3-BCFA9C137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F4BEC43-CBD3-9138-C800-FC40BC5F3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D3E4244-285F-9651-8DDE-CB60FEA58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D39C4F6-FC80-4A9C-412F-5D90DCF8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1274616-2E3A-A045-6ABA-32950A36D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1BB9D69-56F2-D28F-7BC3-4547C3CB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907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8D061-996F-F249-DA91-5CC775D6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DB0610A-9002-F23E-13CD-E36832598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56CAB28-1621-6678-CCF1-BE5C1A10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8F6244-26A9-6792-5353-615E242A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454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C6B0688-ABB1-C5C5-5624-CD93CAB1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4185769-50F0-2F9E-6B65-C9F34E3C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8F2F3-667A-0E1A-3822-AD2B6123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766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4D5469-648A-6575-484E-84830E1E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00413C-DAEF-93FA-03C7-435391819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10149D-A2F9-2E77-5D26-7365DE29A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9D50EB-5993-57D9-21CC-B4D7EC65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0615C6-E728-9E7B-D806-219BDC63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2243F7-CDE8-0A7F-160F-7D4D593A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751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02CF54-1E01-39C5-B65E-38313958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7611F1B-B408-ED0D-3601-8FE14DF7C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93EDEA-EE3F-79BC-AD37-727554364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893797-012B-004F-795A-5C766CAD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C6CCA6-EE0D-6796-2E6D-736A9FAA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638886-1FE1-20FA-2AF2-A90DE467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683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8C34C-5992-67E1-BC34-4391AC01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A95999-E37A-7EA3-CDD5-46FA90E7B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59DD1-436C-A45B-DE3D-0E26BC13E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0E35E0-DD14-B5EB-3E7B-5AB29E1BC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D06C47-6B6D-2518-DF09-08EA7088A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890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D9F5876-DAF0-307A-FCAA-EB28720A0774}"/>
              </a:ext>
            </a:extLst>
          </p:cNvPr>
          <p:cNvSpPr txBox="1"/>
          <p:nvPr/>
        </p:nvSpPr>
        <p:spPr>
          <a:xfrm>
            <a:off x="812132" y="460424"/>
            <a:ext cx="6100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4000" b="1" dirty="0">
                <a:latin typeface="HEITI SC MEDIUM" pitchFamily="2" charset="-128"/>
                <a:ea typeface="HEITI SC MEDIUM" pitchFamily="2" charset="-128"/>
              </a:rPr>
              <a:t>CHAPTER </a:t>
            </a:r>
            <a:r>
              <a:rPr kumimoji="1" lang="en-US" altLang="zh-TW" sz="7200" b="1" dirty="0">
                <a:latin typeface="HEITI SC MEDIUM" pitchFamily="2" charset="-128"/>
                <a:ea typeface="HEITI SC MEDIUM" pitchFamily="2" charset="-128"/>
              </a:rPr>
              <a:t>11</a:t>
            </a: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807E1E-C1EF-4305-A929-7523D8BE9E85}"/>
              </a:ext>
            </a:extLst>
          </p:cNvPr>
          <p:cNvSpPr txBox="1"/>
          <p:nvPr/>
        </p:nvSpPr>
        <p:spPr>
          <a:xfrm>
            <a:off x="812132" y="1632503"/>
            <a:ext cx="41088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b="1" spc="300" dirty="0">
                <a:latin typeface="+mn-ea"/>
              </a:rPr>
              <a:t>打造你的</a:t>
            </a:r>
            <a:endParaRPr kumimoji="1" lang="en-US" altLang="zh-TW" sz="4800" b="1" spc="300" dirty="0">
              <a:latin typeface="+mn-ea"/>
            </a:endParaRPr>
          </a:p>
          <a:p>
            <a:r>
              <a:rPr kumimoji="1" lang="zh-TW" altLang="en-US" sz="4800" b="1" spc="300" dirty="0">
                <a:latin typeface="+mn-ea"/>
              </a:rPr>
              <a:t>循環神經網路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21EE133-789A-FB61-1420-89EABE57FADF}"/>
              </a:ext>
            </a:extLst>
          </p:cNvPr>
          <p:cNvSpPr txBox="1"/>
          <p:nvPr/>
        </p:nvSpPr>
        <p:spPr>
          <a:xfrm>
            <a:off x="843592" y="3307651"/>
            <a:ext cx="1048075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11-1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認識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網路電影資料集</a:t>
            </a:r>
            <a:endParaRPr kumimoji="1" lang="en-US" altLang="zh-TW" sz="2800" spc="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11-2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資料預處理與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Embedding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</a:t>
            </a:r>
            <a:endParaRPr kumimoji="1" lang="en-US" altLang="zh-TW" sz="2800" spc="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11-3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使用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和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打造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情緒分析</a:t>
            </a:r>
            <a:endParaRPr kumimoji="1" lang="en-US" altLang="zh-TW" sz="2800" spc="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11-4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如何使用</a:t>
            </a:r>
            <a:r>
              <a:rPr kumimoji="1" lang="en-US" altLang="zh-TW" sz="2800" spc="6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打造循環神經網路</a:t>
            </a:r>
            <a:endParaRPr kumimoji="1" lang="en-US" altLang="zh-TW" sz="2800" spc="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11-5</a:t>
            </a:r>
            <a:r>
              <a:rPr kumimoji="1" lang="zh-TW" altLang="en-US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 </a:t>
            </a:r>
            <a:r>
              <a:rPr kumimoji="1" lang="en-US" altLang="zh-TW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/</a:t>
            </a:r>
            <a:r>
              <a:rPr kumimoji="1" lang="zh-TW" altLang="en-US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 使用</a:t>
            </a:r>
            <a:r>
              <a:rPr kumimoji="1" lang="en-US" altLang="zh-TW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RNN</a:t>
            </a:r>
            <a:r>
              <a:rPr kumimoji="1" lang="zh-TW" altLang="en-US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、</a:t>
            </a:r>
            <a:r>
              <a:rPr kumimoji="1" lang="en-US" altLang="zh-TW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LSTM</a:t>
            </a:r>
            <a:r>
              <a:rPr kumimoji="1" lang="zh-TW" altLang="en-US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和</a:t>
            </a:r>
            <a:r>
              <a:rPr kumimoji="1" lang="en-US" altLang="zh-TW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GRU</a:t>
            </a:r>
            <a:r>
              <a:rPr kumimoji="1" lang="zh-TW" altLang="en-US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打造</a:t>
            </a:r>
            <a:r>
              <a:rPr kumimoji="1" lang="en-US" altLang="zh-TW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IMDb</a:t>
            </a:r>
            <a:r>
              <a:rPr kumimoji="1" lang="zh-TW" altLang="en-US" sz="2800" spc="600" dirty="0">
                <a:solidFill>
                  <a:prstClr val="black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情緒分析</a:t>
            </a:r>
            <a:endParaRPr kumimoji="1" lang="en-US" altLang="zh-TW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SC Light" panose="02000000000000000000" pitchFamily="2" charset="-128"/>
              <a:ea typeface="Heiti SC Light" panose="02000000000000000000" pitchFamily="2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11-6</a:t>
            </a:r>
            <a:r>
              <a:rPr kumimoji="1" lang="zh-TW" altLang="en-US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 </a:t>
            </a:r>
            <a:r>
              <a:rPr kumimoji="1" lang="en-US" altLang="zh-TW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/</a:t>
            </a:r>
            <a:r>
              <a:rPr kumimoji="1" lang="zh-TW" altLang="en-US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 堆疊</a:t>
            </a:r>
            <a:r>
              <a:rPr kumimoji="1" lang="en-US" altLang="zh-TW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CNN</a:t>
            </a:r>
            <a:r>
              <a:rPr kumimoji="1" lang="zh-TW" altLang="en-US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和</a:t>
            </a:r>
            <a:r>
              <a:rPr kumimoji="1" lang="en-US" altLang="zh-TW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LSTM</a:t>
            </a:r>
            <a:r>
              <a:rPr kumimoji="1" lang="zh-TW" altLang="en-US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打造</a:t>
            </a:r>
            <a:r>
              <a:rPr kumimoji="1" lang="en-US" altLang="zh-TW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IMDb</a:t>
            </a:r>
            <a:r>
              <a:rPr kumimoji="1" lang="zh-TW" altLang="en-US" sz="2800" spc="600" dirty="0">
                <a:solidFill>
                  <a:prstClr val="black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情緒分析</a:t>
            </a:r>
            <a:endParaRPr kumimoji="1" lang="en-US" altLang="zh-TW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iti SC Light" panose="02000000000000000000" pitchFamily="2" charset="-128"/>
              <a:ea typeface="Heiti SC Light" panose="02000000000000000000" pitchFamily="2" charset="-128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64E2DD-5AB3-B9C8-A731-5FEE5746DA37}"/>
              </a:ext>
            </a:extLst>
          </p:cNvPr>
          <p:cNvSpPr txBox="1"/>
          <p:nvPr/>
        </p:nvSpPr>
        <p:spPr>
          <a:xfrm>
            <a:off x="9513062" y="5985307"/>
            <a:ext cx="2678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報告人：林桂如</a:t>
            </a:r>
            <a:endParaRPr kumimoji="1" lang="en-US" altLang="zh-TW" sz="2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報告日期：</a:t>
            </a:r>
            <a:r>
              <a:rPr kumimoji="1" lang="en-US" altLang="zh-TW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</a:t>
            </a:r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月</a:t>
            </a:r>
            <a:r>
              <a:rPr kumimoji="1" lang="en-US" altLang="zh-TW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7</a:t>
            </a:r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53239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8CD445B-E853-E3E1-9546-D3A09123F5D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000" b="1" spc="600" dirty="0">
                <a:latin typeface="+mj-ea"/>
              </a:rPr>
              <a:t> </a:t>
            </a:r>
            <a:r>
              <a:rPr kumimoji="1" lang="en-US" altLang="zh-TW" sz="4000" b="1" spc="600" dirty="0">
                <a:latin typeface="+mj-ea"/>
              </a:rPr>
              <a:t>11-3</a:t>
            </a:r>
            <a:r>
              <a:rPr kumimoji="1" lang="zh-TW" altLang="en-US" sz="4000" b="1" spc="600" dirty="0">
                <a:latin typeface="+mj-ea"/>
              </a:rPr>
              <a:t> </a:t>
            </a:r>
            <a:r>
              <a:rPr kumimoji="1" lang="en-US" altLang="zh-TW" sz="4000" b="1" spc="600" dirty="0">
                <a:latin typeface="+mj-ea"/>
              </a:rPr>
              <a:t>/</a:t>
            </a:r>
            <a:r>
              <a:rPr kumimoji="1" lang="zh-TW" altLang="en-US" sz="4000" b="1" spc="600" dirty="0">
                <a:latin typeface="+mj-ea"/>
              </a:rPr>
              <a:t> 使用</a:t>
            </a:r>
            <a:r>
              <a:rPr kumimoji="1" lang="en-US" altLang="zh-TW" sz="4000" b="1" spc="600" dirty="0">
                <a:latin typeface="+mj-ea"/>
              </a:rPr>
              <a:t>MLP</a:t>
            </a:r>
            <a:r>
              <a:rPr kumimoji="1" lang="zh-TW" altLang="en-US" sz="4000" b="1" spc="600" dirty="0">
                <a:latin typeface="+mj-ea"/>
              </a:rPr>
              <a:t>和</a:t>
            </a:r>
            <a:r>
              <a:rPr kumimoji="1" lang="en-US" altLang="zh-TW" sz="4000" b="1" spc="600" dirty="0">
                <a:latin typeface="+mj-ea"/>
              </a:rPr>
              <a:t>CNN</a:t>
            </a:r>
            <a:r>
              <a:rPr kumimoji="1" lang="zh-TW" altLang="en-US" sz="4000" b="1" spc="600" dirty="0">
                <a:latin typeface="+mj-ea"/>
              </a:rPr>
              <a:t>打造</a:t>
            </a:r>
            <a:r>
              <a:rPr kumimoji="1" lang="en-US" altLang="zh-TW" sz="4000" b="1" spc="600" dirty="0">
                <a:latin typeface="+mj-ea"/>
              </a:rPr>
              <a:t>IMDb</a:t>
            </a:r>
            <a:r>
              <a:rPr kumimoji="1" lang="zh-TW" altLang="en-US" sz="4000" b="1" spc="600" dirty="0">
                <a:latin typeface="+mj-ea"/>
              </a:rPr>
              <a:t>情緒分析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0897A5-5E84-023F-6741-8A07FBD2B04B}"/>
              </a:ext>
            </a:extLst>
          </p:cNvPr>
          <p:cNvSpPr txBox="1"/>
          <p:nvPr/>
        </p:nvSpPr>
        <p:spPr>
          <a:xfrm>
            <a:off x="747315" y="930940"/>
            <a:ext cx="10106526" cy="94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情緒分析也稱為意見探勘，這使用自然語言處理來找出作者某些話題或評論態度、情感、評價或情緒。</a:t>
            </a:r>
            <a:endParaRPr kumimoji="1" lang="en-US" altLang="zh-TW" sz="20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99A7F1-1BC7-D8EF-E9F7-EE7A5D3CA54C}"/>
              </a:ext>
            </a:extLst>
          </p:cNvPr>
          <p:cNvSpPr txBox="1"/>
          <p:nvPr/>
        </p:nvSpPr>
        <p:spPr>
          <a:xfrm>
            <a:off x="1036073" y="2036073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11-3-1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打造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情緒分析（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CH11_3_1.py 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412D79E-6E29-D80B-25F2-F34DDD74F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680" y="3487858"/>
            <a:ext cx="5740400" cy="18288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D750A11-DAF9-B2B4-BECC-569C549111A4}"/>
              </a:ext>
            </a:extLst>
          </p:cNvPr>
          <p:cNvSpPr txBox="1"/>
          <p:nvPr/>
        </p:nvSpPr>
        <p:spPr>
          <a:xfrm>
            <a:off x="1626918" y="2478387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建立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情緒分析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C99418-DF70-8C55-DC62-5A0414F5FDBA}"/>
              </a:ext>
            </a:extLst>
          </p:cNvPr>
          <p:cNvSpPr txBox="1"/>
          <p:nvPr/>
        </p:nvSpPr>
        <p:spPr>
          <a:xfrm>
            <a:off x="1143680" y="5316658"/>
            <a:ext cx="6007099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#sigmoid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函數 </a:t>
            </a:r>
            <a:r>
              <a:rPr kumimoji="1" lang="zh-TW" altLang="en-US" sz="14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二元分類（</a:t>
            </a:r>
            <a:r>
              <a:rPr lang="zh-TW" altLang="en-US" sz="14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將小於 </a:t>
            </a:r>
            <a:r>
              <a:rPr lang="en-US" altLang="zh-TW" sz="14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0.5 </a:t>
            </a:r>
            <a:r>
              <a:rPr lang="zh-TW" altLang="en-US" sz="14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的值通通判定為 </a:t>
            </a:r>
            <a:r>
              <a:rPr lang="en-US" altLang="zh-TW" sz="14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0</a:t>
            </a:r>
            <a:r>
              <a:rPr lang="zh-TW" altLang="en-US" sz="14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、大於 </a:t>
            </a:r>
            <a:r>
              <a:rPr lang="en-US" altLang="zh-TW" sz="14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0.5 </a:t>
            </a:r>
            <a:r>
              <a:rPr lang="zh-TW" altLang="en-US" sz="14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的值通通判斷為 </a:t>
            </a:r>
            <a:r>
              <a:rPr lang="en-US" altLang="zh-TW" sz="14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1</a:t>
            </a:r>
            <a:r>
              <a:rPr kumimoji="1" lang="zh-TW" altLang="en-US" sz="14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kumimoji="1" lang="en-US" altLang="zh-TW" sz="14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A8258B-28AB-AF2F-8BA2-744F5E35C177}"/>
              </a:ext>
            </a:extLst>
          </p:cNvPr>
          <p:cNvSpPr txBox="1"/>
          <p:nvPr/>
        </p:nvSpPr>
        <p:spPr>
          <a:xfrm>
            <a:off x="1036073" y="3040295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7BC55D2-7DB0-2113-6318-FE2661E89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526" y="3231034"/>
            <a:ext cx="3947989" cy="2217466"/>
          </a:xfrm>
          <a:prstGeom prst="rect">
            <a:avLst/>
          </a:prstGeom>
        </p:spPr>
      </p:pic>
      <p:sp>
        <p:nvSpPr>
          <p:cNvPr id="3" name="向右箭號 2">
            <a:extLst>
              <a:ext uri="{FF2B5EF4-FFF2-40B4-BE49-F238E27FC236}">
                <a16:creationId xmlns:a16="http://schemas.microsoft.com/office/drawing/2014/main" id="{F3205C86-6082-936C-9915-3618B8AC1D08}"/>
              </a:ext>
            </a:extLst>
          </p:cNvPr>
          <p:cNvSpPr/>
          <p:nvPr/>
        </p:nvSpPr>
        <p:spPr>
          <a:xfrm>
            <a:off x="6933871" y="4139906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DFFF414-DAFF-E7C3-F7D1-764BBB5A0B2E}"/>
              </a:ext>
            </a:extLst>
          </p:cNvPr>
          <p:cNvSpPr txBox="1"/>
          <p:nvPr/>
        </p:nvSpPr>
        <p:spPr>
          <a:xfrm>
            <a:off x="7770735" y="5394893"/>
            <a:ext cx="4104434" cy="101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#embedding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層的參數計算是第一個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input_dum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參數乘以第二個參數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output_dim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1000*32=32000</a:t>
            </a:r>
          </a:p>
        </p:txBody>
      </p:sp>
      <p:pic>
        <p:nvPicPr>
          <p:cNvPr id="8" name="Audio Recording 2023年3月6日 下午10:57:37">
            <a:hlinkClick r:id="" action="ppaction://media"/>
            <a:extLst>
              <a:ext uri="{FF2B5EF4-FFF2-40B4-BE49-F238E27FC236}">
                <a16:creationId xmlns:a16="http://schemas.microsoft.com/office/drawing/2014/main" id="{4CBE5C93-4FB8-FF99-EAB1-6E3B7AAF0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55927" y="59004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3CAE91D-F887-EAB0-8E85-C9A271BFF673}"/>
              </a:ext>
            </a:extLst>
          </p:cNvPr>
          <p:cNvSpPr txBox="1"/>
          <p:nvPr/>
        </p:nvSpPr>
        <p:spPr>
          <a:xfrm>
            <a:off x="436099" y="348116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編譯模型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E66B7ED-34DD-2EFD-35A6-85ABA51313A9}"/>
              </a:ext>
            </a:extLst>
          </p:cNvPr>
          <p:cNvSpPr txBox="1">
            <a:spLocks/>
          </p:cNvSpPr>
          <p:nvPr/>
        </p:nvSpPr>
        <p:spPr>
          <a:xfrm>
            <a:off x="7467604" y="6146079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11-3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和</a:t>
            </a:r>
            <a:r>
              <a:rPr kumimoji="1" lang="en-US" altLang="zh-TW" sz="1100" b="1" spc="600" dirty="0">
                <a:latin typeface="+mj-ea"/>
              </a:rPr>
              <a:t>CNN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IMDb</a:t>
            </a:r>
            <a:r>
              <a:rPr kumimoji="1" lang="zh-TW" altLang="en-US" sz="1100" b="1" spc="600" dirty="0">
                <a:latin typeface="+mj-ea"/>
              </a:rPr>
              <a:t>情緒分析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327DB5-4500-6C2E-87D9-D27147EB4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99" y="938726"/>
            <a:ext cx="5715000" cy="6477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B561BB1-9738-9CCC-2336-864863F2275F}"/>
              </a:ext>
            </a:extLst>
          </p:cNvPr>
          <p:cNvSpPr txBox="1"/>
          <p:nvPr/>
        </p:nvSpPr>
        <p:spPr>
          <a:xfrm>
            <a:off x="390545" y="1807704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訓練模型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D086CE7-2E2C-792B-8342-6422E577A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45" y="2398314"/>
            <a:ext cx="5664200" cy="6477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8DBA61B-29FB-9F89-86C0-10CF182C13B7}"/>
              </a:ext>
            </a:extLst>
          </p:cNvPr>
          <p:cNvSpPr txBox="1"/>
          <p:nvPr/>
        </p:nvSpPr>
        <p:spPr>
          <a:xfrm>
            <a:off x="390545" y="3025172"/>
            <a:ext cx="6007099" cy="40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目的儘量提高測試資料集的準確度</a:t>
            </a:r>
            <a:endParaRPr kumimoji="1"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A86D81-DBA9-EEAC-3F4F-9B964A822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99" y="4041097"/>
            <a:ext cx="5016500" cy="6477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8C54091-5DB8-5B4E-196E-FC250D6B0964}"/>
              </a:ext>
            </a:extLst>
          </p:cNvPr>
          <p:cNvSpPr txBox="1"/>
          <p:nvPr/>
        </p:nvSpPr>
        <p:spPr>
          <a:xfrm>
            <a:off x="390545" y="3522632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評估模型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1E71498-4901-8B1A-7F6C-989343759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846" y="938726"/>
            <a:ext cx="4288297" cy="1918449"/>
          </a:xfrm>
          <a:prstGeom prst="rect">
            <a:avLst/>
          </a:prstGeom>
        </p:spPr>
      </p:pic>
      <p:sp>
        <p:nvSpPr>
          <p:cNvPr id="3" name="向右箭號 2">
            <a:extLst>
              <a:ext uri="{FF2B5EF4-FFF2-40B4-BE49-F238E27FC236}">
                <a16:creationId xmlns:a16="http://schemas.microsoft.com/office/drawing/2014/main" id="{1367E0E4-7DB1-F124-C0AE-3C36AFE0A036}"/>
              </a:ext>
            </a:extLst>
          </p:cNvPr>
          <p:cNvSpPr/>
          <p:nvPr/>
        </p:nvSpPr>
        <p:spPr>
          <a:xfrm>
            <a:off x="6246541" y="1807704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48D565C-0FB0-27D4-1382-A2EBFF469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077" y="4041097"/>
            <a:ext cx="4617833" cy="481562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F26B86F0-0E71-8827-B53A-EAC37FF1E862}"/>
              </a:ext>
            </a:extLst>
          </p:cNvPr>
          <p:cNvSpPr/>
          <p:nvPr/>
        </p:nvSpPr>
        <p:spPr>
          <a:xfrm>
            <a:off x="5902540" y="4147842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418087-B656-4DC6-55C9-B8BC1190A89D}"/>
              </a:ext>
            </a:extLst>
          </p:cNvPr>
          <p:cNvSpPr txBox="1"/>
          <p:nvPr/>
        </p:nvSpPr>
        <p:spPr>
          <a:xfrm>
            <a:off x="7014077" y="4469660"/>
            <a:ext cx="6007099" cy="40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執行準確度為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0.80</a:t>
            </a:r>
            <a:r>
              <a:rPr kumimoji="1" lang="zh-TW" alt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（課本不同）</a:t>
            </a:r>
            <a:endParaRPr kumimoji="1" lang="en-US" altLang="zh-TW" sz="1600" dirty="0">
              <a:solidFill>
                <a:schemeClr val="accent5">
                  <a:lumMod val="60000"/>
                  <a:lumOff val="40000"/>
                </a:schemeClr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5" name="Audio Recording 2023年3月6日 下午10:57:51">
            <a:hlinkClick r:id="" action="ppaction://media"/>
            <a:extLst>
              <a:ext uri="{FF2B5EF4-FFF2-40B4-BE49-F238E27FC236}">
                <a16:creationId xmlns:a16="http://schemas.microsoft.com/office/drawing/2014/main" id="{640B7389-93DB-E955-8DD8-ADBEC7723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60743" y="570658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1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AE9C9B9-0B5C-F832-C8E4-1257C65FB608}"/>
              </a:ext>
            </a:extLst>
          </p:cNvPr>
          <p:cNvSpPr txBox="1"/>
          <p:nvPr/>
        </p:nvSpPr>
        <p:spPr>
          <a:xfrm>
            <a:off x="417096" y="283827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增加每一篇評論內容的字數（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CH11_3_1a.py 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9D728-C88F-B1AB-3C91-CBC826A01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" y="910200"/>
            <a:ext cx="5715000" cy="9017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6172F5A-40E1-E00B-DB4D-6478AF910399}"/>
              </a:ext>
            </a:extLst>
          </p:cNvPr>
          <p:cNvSpPr txBox="1"/>
          <p:nvPr/>
        </p:nvSpPr>
        <p:spPr>
          <a:xfrm>
            <a:off x="856093" y="2416271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564815F-DF9E-5243-FF0D-4D26AE7CDD3D}"/>
              </a:ext>
            </a:extLst>
          </p:cNvPr>
          <p:cNvSpPr txBox="1"/>
          <p:nvPr/>
        </p:nvSpPr>
        <p:spPr>
          <a:xfrm>
            <a:off x="860781" y="2955136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編譯模型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9F2C57-8516-B2E4-EF5A-EC46749F6249}"/>
              </a:ext>
            </a:extLst>
          </p:cNvPr>
          <p:cNvSpPr txBox="1"/>
          <p:nvPr/>
        </p:nvSpPr>
        <p:spPr>
          <a:xfrm>
            <a:off x="856093" y="3494506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1B425C-68A8-D984-48C7-897F05C5BA38}"/>
              </a:ext>
            </a:extLst>
          </p:cNvPr>
          <p:cNvSpPr txBox="1"/>
          <p:nvPr/>
        </p:nvSpPr>
        <p:spPr>
          <a:xfrm>
            <a:off x="856093" y="4032866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評估模型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86DB2D1-461C-F535-CAEF-D787D7408E23}"/>
              </a:ext>
            </a:extLst>
          </p:cNvPr>
          <p:cNvSpPr txBox="1"/>
          <p:nvPr/>
        </p:nvSpPr>
        <p:spPr>
          <a:xfrm>
            <a:off x="825078" y="5186839"/>
            <a:ext cx="6007099" cy="40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提升至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0.87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（原來是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0.80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kumimoji="1"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DD3A9CD7-77C7-18BB-DB54-1EF9E8634BC7}"/>
              </a:ext>
            </a:extLst>
          </p:cNvPr>
          <p:cNvSpPr txBox="1">
            <a:spLocks/>
          </p:cNvSpPr>
          <p:nvPr/>
        </p:nvSpPr>
        <p:spPr>
          <a:xfrm>
            <a:off x="7467604" y="6146079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11-3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和</a:t>
            </a:r>
            <a:r>
              <a:rPr kumimoji="1" lang="en-US" altLang="zh-TW" sz="1100" b="1" spc="600" dirty="0">
                <a:latin typeface="+mj-ea"/>
              </a:rPr>
              <a:t>CNN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IMDb</a:t>
            </a:r>
            <a:r>
              <a:rPr kumimoji="1" lang="zh-TW" altLang="en-US" sz="1100" b="1" spc="600" dirty="0">
                <a:latin typeface="+mj-ea"/>
              </a:rPr>
              <a:t>情緒分析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B1F7EF-1C20-729A-34DC-56CA64B86E95}"/>
              </a:ext>
            </a:extLst>
          </p:cNvPr>
          <p:cNvSpPr txBox="1"/>
          <p:nvPr/>
        </p:nvSpPr>
        <p:spPr>
          <a:xfrm>
            <a:off x="678180" y="1772368"/>
            <a:ext cx="6007099" cy="40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前面為</a:t>
            </a:r>
            <a:r>
              <a:rPr kumimoji="1" lang="en-US" altLang="zh-TW" sz="16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max_word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為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100</a:t>
            </a:r>
            <a:endParaRPr kumimoji="1"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9E50B1-AE93-4BB6-F296-959462908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215" y="4597695"/>
            <a:ext cx="5442016" cy="57069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C6ACD5F-40C9-9E14-6BB4-DD948D82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93" y="4571226"/>
            <a:ext cx="5016500" cy="647700"/>
          </a:xfrm>
          <a:prstGeom prst="rect">
            <a:avLst/>
          </a:prstGeom>
        </p:spPr>
      </p:pic>
      <p:sp>
        <p:nvSpPr>
          <p:cNvPr id="12" name="向右箭號 11">
            <a:extLst>
              <a:ext uri="{FF2B5EF4-FFF2-40B4-BE49-F238E27FC236}">
                <a16:creationId xmlns:a16="http://schemas.microsoft.com/office/drawing/2014/main" id="{EA6C92B5-0459-AC6C-6248-0D1517183AEB}"/>
              </a:ext>
            </a:extLst>
          </p:cNvPr>
          <p:cNvSpPr/>
          <p:nvPr/>
        </p:nvSpPr>
        <p:spPr>
          <a:xfrm>
            <a:off x="5631181" y="4710410"/>
            <a:ext cx="929637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13" name="Audio Recording 2023年3月6日 下午10:58:55">
            <a:hlinkClick r:id="" action="ppaction://media"/>
            <a:extLst>
              <a:ext uri="{FF2B5EF4-FFF2-40B4-BE49-F238E27FC236}">
                <a16:creationId xmlns:a16="http://schemas.microsoft.com/office/drawing/2014/main" id="{7D558AB1-73C0-F43D-A0D2-0F54FAFF8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90431" y="57396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037D3A2-C186-2B7D-F06C-5D8A19DD250A}"/>
              </a:ext>
            </a:extLst>
          </p:cNvPr>
          <p:cNvSpPr txBox="1"/>
          <p:nvPr/>
        </p:nvSpPr>
        <p:spPr>
          <a:xfrm>
            <a:off x="515568" y="249476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11-3-2 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打造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情緒分析（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CH11_3_1.py 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D2E6AF-66E0-BB67-55B6-A8578C949E80}"/>
              </a:ext>
            </a:extLst>
          </p:cNvPr>
          <p:cNvSpPr txBox="1"/>
          <p:nvPr/>
        </p:nvSpPr>
        <p:spPr>
          <a:xfrm>
            <a:off x="767800" y="601033"/>
            <a:ext cx="10590011" cy="48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是在時間維度的序列資料上執行卷積運算，使用是</a:t>
            </a:r>
            <a:r>
              <a:rPr kumimoji="1"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1D</a:t>
            </a: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卷積層，不是圖片的</a:t>
            </a:r>
            <a:r>
              <a:rPr kumimoji="1"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2D</a:t>
            </a: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卷積層</a:t>
            </a:r>
            <a:endParaRPr kumimoji="1" lang="en-US" altLang="zh-TW" sz="20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84123F-D600-CC36-920A-FC73F0891CC9}"/>
              </a:ext>
            </a:extLst>
          </p:cNvPr>
          <p:cNvSpPr txBox="1"/>
          <p:nvPr/>
        </p:nvSpPr>
        <p:spPr>
          <a:xfrm>
            <a:off x="1151700" y="1267782"/>
            <a:ext cx="133882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載入資料集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5ADDF7-28B0-F9EE-DD9E-F1D03787F646}"/>
              </a:ext>
            </a:extLst>
          </p:cNvPr>
          <p:cNvSpPr txBox="1"/>
          <p:nvPr/>
        </p:nvSpPr>
        <p:spPr>
          <a:xfrm>
            <a:off x="1151700" y="1715049"/>
            <a:ext cx="133882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A18450-0056-1AD6-8A34-7E88ECF6EC21}"/>
              </a:ext>
            </a:extLst>
          </p:cNvPr>
          <p:cNvSpPr txBox="1"/>
          <p:nvPr/>
        </p:nvSpPr>
        <p:spPr>
          <a:xfrm>
            <a:off x="1151700" y="2152629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1D79A48-5EDE-FD84-A7CB-3D76C2AE5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37"/>
          <a:stretch/>
        </p:blipFill>
        <p:spPr>
          <a:xfrm>
            <a:off x="1151700" y="2671903"/>
            <a:ext cx="5670205" cy="2451100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8878950A-FAD6-47C6-DDBD-65C4224E0B63}"/>
              </a:ext>
            </a:extLst>
          </p:cNvPr>
          <p:cNvSpPr txBox="1">
            <a:spLocks/>
          </p:cNvSpPr>
          <p:nvPr/>
        </p:nvSpPr>
        <p:spPr>
          <a:xfrm>
            <a:off x="7467604" y="6146079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11-3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和</a:t>
            </a:r>
            <a:r>
              <a:rPr kumimoji="1" lang="en-US" altLang="zh-TW" sz="1100" b="1" spc="600" dirty="0">
                <a:latin typeface="+mj-ea"/>
              </a:rPr>
              <a:t>CNN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IMDb</a:t>
            </a:r>
            <a:r>
              <a:rPr kumimoji="1" lang="zh-TW" altLang="en-US" sz="1100" b="1" spc="600" dirty="0">
                <a:latin typeface="+mj-ea"/>
              </a:rPr>
              <a:t>情緒分析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978798-08B0-60B8-16D2-52F0B52B7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543" y="2790490"/>
            <a:ext cx="3716755" cy="221392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7C477B3-A6D7-CB15-97B3-57F85942012F}"/>
              </a:ext>
            </a:extLst>
          </p:cNvPr>
          <p:cNvSpPr txBox="1"/>
          <p:nvPr/>
        </p:nvSpPr>
        <p:spPr>
          <a:xfrm>
            <a:off x="1151700" y="5114475"/>
            <a:ext cx="6007099" cy="114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第一層為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Embedding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</a:t>
            </a:r>
            <a:endParaRPr kumimoji="1"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第二層為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Conv1D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1D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卷積層，過濾器數是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32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，過濾器尺寸是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</a:t>
            </a:r>
          </a:p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#1D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的最大池化層，參數值是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，縮小比例一半</a:t>
            </a:r>
            <a:endParaRPr kumimoji="1"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B90178F-AF11-053D-D71F-F707994048A2}"/>
              </a:ext>
            </a:extLst>
          </p:cNvPr>
          <p:cNvSpPr txBox="1"/>
          <p:nvPr/>
        </p:nvSpPr>
        <p:spPr>
          <a:xfrm>
            <a:off x="7323543" y="5003587"/>
            <a:ext cx="4868457" cy="1511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#conv1D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卷積層參數計算是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Embedding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層輸出通道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32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，乘以過濾器的窗口大小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，再乘以過濾器數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32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，最後加上過濾器數的偏向量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32</a:t>
            </a:r>
          </a:p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#32*(3)*32+32=3104</a:t>
            </a:r>
          </a:p>
        </p:txBody>
      </p:sp>
      <p:pic>
        <p:nvPicPr>
          <p:cNvPr id="2" name="Audio Recording 2023年3月6日 下午10:59:43">
            <a:hlinkClick r:id="" action="ppaction://media"/>
            <a:extLst>
              <a:ext uri="{FF2B5EF4-FFF2-40B4-BE49-F238E27FC236}">
                <a16:creationId xmlns:a16="http://schemas.microsoft.com/office/drawing/2014/main" id="{C46602C1-D061-B525-5028-8D721C9A1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3876" y="58505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0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31411AE7-C75C-AE8A-5B43-8D638349E94F}"/>
              </a:ext>
            </a:extLst>
          </p:cNvPr>
          <p:cNvSpPr txBox="1">
            <a:spLocks/>
          </p:cNvSpPr>
          <p:nvPr/>
        </p:nvSpPr>
        <p:spPr>
          <a:xfrm>
            <a:off x="7467604" y="6146079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11-3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和</a:t>
            </a:r>
            <a:r>
              <a:rPr kumimoji="1" lang="en-US" altLang="zh-TW" sz="1100" b="1" spc="600" dirty="0">
                <a:latin typeface="+mj-ea"/>
              </a:rPr>
              <a:t>CNN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IMDb</a:t>
            </a:r>
            <a:r>
              <a:rPr kumimoji="1" lang="zh-TW" altLang="en-US" sz="1100" b="1" spc="600" dirty="0">
                <a:latin typeface="+mj-ea"/>
              </a:rPr>
              <a:t>情緒分析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419541-5161-846D-3523-01AE281224C3}"/>
              </a:ext>
            </a:extLst>
          </p:cNvPr>
          <p:cNvSpPr txBox="1"/>
          <p:nvPr/>
        </p:nvSpPr>
        <p:spPr>
          <a:xfrm>
            <a:off x="553328" y="578957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編譯模型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598CE1-87C0-95A7-FA1A-A1ECD07BB1BD}"/>
              </a:ext>
            </a:extLst>
          </p:cNvPr>
          <p:cNvSpPr txBox="1"/>
          <p:nvPr/>
        </p:nvSpPr>
        <p:spPr>
          <a:xfrm>
            <a:off x="548640" y="1118327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2FF51CF-A7A6-DCF1-0FBE-20370C6E774A}"/>
              </a:ext>
            </a:extLst>
          </p:cNvPr>
          <p:cNvSpPr txBox="1"/>
          <p:nvPr/>
        </p:nvSpPr>
        <p:spPr>
          <a:xfrm>
            <a:off x="548640" y="3654411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評估模型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C60DEB-8E85-EE4D-C091-7BEA59508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636" y="578957"/>
            <a:ext cx="7772400" cy="22713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22C1D6-21C9-B81A-357E-8CEB84B69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636" y="3654411"/>
            <a:ext cx="7772400" cy="70658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5457B8F-CD4B-F9AB-251D-46E5F49AEC47}"/>
              </a:ext>
            </a:extLst>
          </p:cNvPr>
          <p:cNvSpPr txBox="1"/>
          <p:nvPr/>
        </p:nvSpPr>
        <p:spPr>
          <a:xfrm>
            <a:off x="1560773" y="4307456"/>
            <a:ext cx="6007099" cy="28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測試資料集數量與課本不相同</a:t>
            </a:r>
            <a:endParaRPr kumimoji="1" lang="en-US" altLang="zh-TW" sz="1000" dirty="0">
              <a:solidFill>
                <a:schemeClr val="accent5">
                  <a:lumMod val="60000"/>
                  <a:lumOff val="40000"/>
                </a:schemeClr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2" name="Audio Recording 2023年3月6日 下午11:00:05">
            <a:hlinkClick r:id="" action="ppaction://media"/>
            <a:extLst>
              <a:ext uri="{FF2B5EF4-FFF2-40B4-BE49-F238E27FC236}">
                <a16:creationId xmlns:a16="http://schemas.microsoft.com/office/drawing/2014/main" id="{6ACAB986-99E1-9EB4-1050-A6D315E6E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57396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9A2BDDA-16F3-C63E-5B04-3F5581E7F5E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000" b="1" spc="600" dirty="0">
                <a:latin typeface="+mj-ea"/>
              </a:rPr>
              <a:t> </a:t>
            </a:r>
            <a:r>
              <a:rPr kumimoji="1" lang="en-US" altLang="zh-TW" sz="4000" b="1" spc="600" dirty="0">
                <a:latin typeface="+mj-ea"/>
              </a:rPr>
              <a:t>11-4</a:t>
            </a:r>
            <a:r>
              <a:rPr kumimoji="1" lang="zh-TW" altLang="en-US" sz="4000" b="1" spc="600" dirty="0">
                <a:latin typeface="+mj-ea"/>
              </a:rPr>
              <a:t> </a:t>
            </a:r>
            <a:r>
              <a:rPr kumimoji="1" lang="en-US" altLang="zh-TW" sz="4000" b="1" spc="600" dirty="0">
                <a:latin typeface="+mj-ea"/>
              </a:rPr>
              <a:t>/</a:t>
            </a:r>
            <a:r>
              <a:rPr kumimoji="1" lang="zh-TW" altLang="en-US" sz="4000" b="1" spc="600" dirty="0">
                <a:latin typeface="+mj-ea"/>
              </a:rPr>
              <a:t> 如何使用</a:t>
            </a:r>
            <a:r>
              <a:rPr kumimoji="1" lang="en-US" altLang="zh-TW" sz="4000" b="1" spc="600" dirty="0" err="1">
                <a:latin typeface="+mj-ea"/>
              </a:rPr>
              <a:t>Keras</a:t>
            </a:r>
            <a:r>
              <a:rPr kumimoji="1" lang="zh-TW" altLang="en-US" sz="4000" b="1" spc="600" dirty="0">
                <a:latin typeface="+mj-ea"/>
              </a:rPr>
              <a:t>打造循環神經網路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23AC45C-2676-98E3-196B-FA1B9A64B4E4}"/>
              </a:ext>
            </a:extLst>
          </p:cNvPr>
          <p:cNvSpPr txBox="1"/>
          <p:nvPr/>
        </p:nvSpPr>
        <p:spPr>
          <a:xfrm>
            <a:off x="889966" y="1006191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11-4-1Keras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RNN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預建神經層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88043AB-6C44-5149-539B-0F5B43A0B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1" t="36393" r="25043" b="48017"/>
          <a:stretch/>
        </p:blipFill>
        <p:spPr>
          <a:xfrm>
            <a:off x="1237956" y="1610633"/>
            <a:ext cx="3362179" cy="80185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63A87F9-883B-0548-379E-5292C4EFFB64}"/>
              </a:ext>
            </a:extLst>
          </p:cNvPr>
          <p:cNvSpPr txBox="1"/>
          <p:nvPr/>
        </p:nvSpPr>
        <p:spPr>
          <a:xfrm>
            <a:off x="1237956" y="2398658"/>
            <a:ext cx="6007099" cy="40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匯入三種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RNN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神經層</a:t>
            </a:r>
            <a:endParaRPr kumimoji="1"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4AD87F-7988-3E29-C91D-C7916020EE37}"/>
              </a:ext>
            </a:extLst>
          </p:cNvPr>
          <p:cNvSpPr txBox="1"/>
          <p:nvPr/>
        </p:nvSpPr>
        <p:spPr>
          <a:xfrm>
            <a:off x="889966" y="3420061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11-4-2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000" spc="300" dirty="0" err="1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打造循環神經網路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B961634-999C-31CD-C5AB-9EA28B728544}"/>
              </a:ext>
            </a:extLst>
          </p:cNvPr>
          <p:cNvSpPr txBox="1"/>
          <p:nvPr/>
        </p:nvSpPr>
        <p:spPr>
          <a:xfrm>
            <a:off x="1237957" y="4003228"/>
            <a:ext cx="64956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建構多對一的循環神經網路</a:t>
            </a:r>
            <a:endParaRPr kumimoji="1" lang="en-US" altLang="zh-TW" sz="2000" spc="3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lvl="1"/>
            <a:r>
              <a:rPr kumimoji="1" lang="en-US" altLang="zh-TW" sz="2000" spc="3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kumimoji="1" lang="en-US" altLang="zh-TW" sz="2000" spc="3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SimpleRNN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、</a:t>
            </a:r>
            <a:r>
              <a:rPr kumimoji="1" lang="en-US" altLang="zh-TW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和</a:t>
            </a:r>
            <a:r>
              <a:rPr kumimoji="1" lang="en-US" altLang="zh-TW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GRU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神經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lvl="1"/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層預設只會傳回每一個輸入序列的最後一個輸出序列（</a:t>
            </a:r>
            <a:r>
              <a:rPr kumimoji="1" lang="en-US" altLang="zh-TW" sz="2000" spc="3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return_sequences</a:t>
            </a:r>
            <a:r>
              <a:rPr kumimoji="1" lang="en-US" altLang="zh-TW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=</a:t>
            </a:r>
            <a:r>
              <a:rPr kumimoji="1" lang="en-US" altLang="zh-TW" sz="2000" spc="3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Flase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），這是多對一的循環神經網路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171D23-1AF8-8CF4-F2EA-01741F9B4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348" y="3000755"/>
            <a:ext cx="2079560" cy="3457136"/>
          </a:xfrm>
          <a:prstGeom prst="rect">
            <a:avLst/>
          </a:prstGeom>
        </p:spPr>
      </p:pic>
      <p:pic>
        <p:nvPicPr>
          <p:cNvPr id="2" name="Audio Recording 2023年3月6日 下午11:03:05">
            <a:hlinkClick r:id="" action="ppaction://media"/>
            <a:extLst>
              <a:ext uri="{FF2B5EF4-FFF2-40B4-BE49-F238E27FC236}">
                <a16:creationId xmlns:a16="http://schemas.microsoft.com/office/drawing/2014/main" id="{E5D21374-7FEA-7FE0-B097-DF6DCDB63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784" y="59017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4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DF5D02F-2606-08AE-B334-7901B336BA3D}"/>
              </a:ext>
            </a:extLst>
          </p:cNvPr>
          <p:cNvSpPr txBox="1"/>
          <p:nvPr/>
        </p:nvSpPr>
        <p:spPr>
          <a:xfrm>
            <a:off x="523486" y="1235291"/>
            <a:ext cx="6007099" cy="77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16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SimpleRNN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為例，建構多對一的循環神經網路</a:t>
            </a:r>
            <a:endParaRPr kumimoji="1"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16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SimpleRNN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參數</a:t>
            </a:r>
            <a:r>
              <a:rPr kumimoji="1"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32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是</a:t>
            </a:r>
            <a:r>
              <a:rPr kumimoji="1"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RNN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單元數，就是輸出維度</a:t>
            </a:r>
            <a:endParaRPr kumimoji="1"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11ADCD-8E71-5D9D-0858-FBFA25E16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292" y="365125"/>
            <a:ext cx="4522372" cy="1676631"/>
          </a:xfrm>
          <a:prstGeom prst="rect">
            <a:avLst/>
          </a:prstGeom>
        </p:spPr>
      </p:pic>
      <p:sp>
        <p:nvSpPr>
          <p:cNvPr id="7" name="向右箭號 6">
            <a:extLst>
              <a:ext uri="{FF2B5EF4-FFF2-40B4-BE49-F238E27FC236}">
                <a16:creationId xmlns:a16="http://schemas.microsoft.com/office/drawing/2014/main" id="{83B2D413-D962-9989-486C-CC2D35D84D82}"/>
              </a:ext>
            </a:extLst>
          </p:cNvPr>
          <p:cNvSpPr/>
          <p:nvPr/>
        </p:nvSpPr>
        <p:spPr>
          <a:xfrm>
            <a:off x="5453950" y="806535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0CAA2E-9032-17E2-2575-F179EBE71F4F}"/>
              </a:ext>
            </a:extLst>
          </p:cNvPr>
          <p:cNvSpPr txBox="1"/>
          <p:nvPr/>
        </p:nvSpPr>
        <p:spPr>
          <a:xfrm>
            <a:off x="6422292" y="1998134"/>
            <a:ext cx="6007099" cy="77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#32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（輸出維度）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*32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（單元數）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*2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RNN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U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和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W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兩個權重）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+32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（單元數的偏向量）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=2080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0E7F4A-FDE2-7BAA-387B-A389CFAB6D71}"/>
              </a:ext>
            </a:extLst>
          </p:cNvPr>
          <p:cNvSpPr txBox="1"/>
          <p:nvPr/>
        </p:nvSpPr>
        <p:spPr>
          <a:xfrm>
            <a:off x="604322" y="3429000"/>
            <a:ext cx="64956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建構多對多的循環神經網路</a:t>
            </a:r>
            <a:endParaRPr kumimoji="1" lang="en-US" altLang="zh-TW" sz="2000" spc="3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lvl="1"/>
            <a:r>
              <a:rPr kumimoji="1" lang="en-US" altLang="zh-TW" sz="2000" spc="3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kumimoji="1" lang="en-US" altLang="zh-TW" sz="2000" spc="3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SimpleRNN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、</a:t>
            </a:r>
            <a:r>
              <a:rPr kumimoji="1" lang="en-US" altLang="zh-TW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和</a:t>
            </a:r>
            <a:r>
              <a:rPr kumimoji="1" lang="en-US" altLang="zh-TW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GRU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神經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lvl="1"/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層輸出使用</a:t>
            </a:r>
            <a:r>
              <a:rPr kumimoji="1" lang="en-US" altLang="zh-TW" sz="2000" spc="3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return_sequences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參數來指定，只需要將參數值設為</a:t>
            </a:r>
            <a:r>
              <a:rPr kumimoji="1" lang="en-US" altLang="zh-TW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True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，就可以建構多對多循環神經網路。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A7AA0C1-4828-3FE4-D3B0-28D067263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22" y="342985"/>
            <a:ext cx="4737100" cy="9271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72DA81-93CF-C563-52C9-529BE2373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929" y="3375875"/>
            <a:ext cx="1950720" cy="2905760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A0A2C559-5839-9820-363B-F18986C5A9ED}"/>
              </a:ext>
            </a:extLst>
          </p:cNvPr>
          <p:cNvSpPr txBox="1">
            <a:spLocks/>
          </p:cNvSpPr>
          <p:nvPr/>
        </p:nvSpPr>
        <p:spPr>
          <a:xfrm>
            <a:off x="7805229" y="6103876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11-4 / </a:t>
            </a:r>
            <a:r>
              <a:rPr kumimoji="1" lang="zh-TW" altLang="en-US" sz="1100" b="1" spc="600" dirty="0">
                <a:latin typeface="+mj-ea"/>
              </a:rPr>
              <a:t>如何使用</a:t>
            </a:r>
            <a:r>
              <a:rPr kumimoji="1" lang="en-US" altLang="zh-TW" sz="1100" b="1" spc="600" dirty="0" err="1">
                <a:latin typeface="+mj-ea"/>
              </a:rPr>
              <a:t>Keras</a:t>
            </a:r>
            <a:r>
              <a:rPr kumimoji="1" lang="zh-TW" altLang="en-US" sz="1100" b="1" spc="600" dirty="0">
                <a:latin typeface="+mj-ea"/>
              </a:rPr>
              <a:t>打造循環神經網路</a:t>
            </a:r>
          </a:p>
        </p:txBody>
      </p:sp>
      <p:pic>
        <p:nvPicPr>
          <p:cNvPr id="2" name="Audio Recording 2023年3月6日 下午11:03:51">
            <a:hlinkClick r:id="" action="ppaction://media"/>
            <a:extLst>
              <a:ext uri="{FF2B5EF4-FFF2-40B4-BE49-F238E27FC236}">
                <a16:creationId xmlns:a16="http://schemas.microsoft.com/office/drawing/2014/main" id="{5479F693-782B-7A08-571A-21838D2C3B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3892" y="569747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4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583A2CD-40DD-D2B2-AB1A-7734DDF73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11" y="429615"/>
            <a:ext cx="4749800" cy="927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57EE94-B889-93DF-7C41-AF71D3EB8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608" y="406045"/>
            <a:ext cx="5033108" cy="1906327"/>
          </a:xfrm>
          <a:prstGeom prst="rect">
            <a:avLst/>
          </a:prstGeom>
        </p:spPr>
      </p:pic>
      <p:sp>
        <p:nvSpPr>
          <p:cNvPr id="6" name="向右箭號 5">
            <a:extLst>
              <a:ext uri="{FF2B5EF4-FFF2-40B4-BE49-F238E27FC236}">
                <a16:creationId xmlns:a16="http://schemas.microsoft.com/office/drawing/2014/main" id="{0718D46C-1E37-BFB0-1DBB-F635FFFAA1EB}"/>
              </a:ext>
            </a:extLst>
          </p:cNvPr>
          <p:cNvSpPr/>
          <p:nvPr/>
        </p:nvSpPr>
        <p:spPr>
          <a:xfrm>
            <a:off x="5423128" y="705756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941C57-FD63-F977-FD2D-AA4B7558276F}"/>
              </a:ext>
            </a:extLst>
          </p:cNvPr>
          <p:cNvSpPr txBox="1"/>
          <p:nvPr/>
        </p:nvSpPr>
        <p:spPr>
          <a:xfrm>
            <a:off x="504850" y="1347168"/>
            <a:ext cx="6007099" cy="77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為例，建構多對多的循環神經網路</a:t>
            </a:r>
            <a:endParaRPr kumimoji="1"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LSTM()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 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參數</a:t>
            </a:r>
            <a:r>
              <a:rPr kumimoji="1"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32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是單元數的輸出維度</a:t>
            </a:r>
            <a:endParaRPr kumimoji="1"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F99EE6-C91D-97B2-C485-5FB3E636F475}"/>
              </a:ext>
            </a:extLst>
          </p:cNvPr>
          <p:cNvSpPr txBox="1"/>
          <p:nvPr/>
        </p:nvSpPr>
        <p:spPr>
          <a:xfrm>
            <a:off x="6404608" y="2225818"/>
            <a:ext cx="6007099" cy="40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#LSTM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參數量＝（特徵數＋單元數）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*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（單元數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*4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+(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單元數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*4)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046DC1-4E84-32B2-E435-0F76F1103AE0}"/>
              </a:ext>
            </a:extLst>
          </p:cNvPr>
          <p:cNvSpPr txBox="1"/>
          <p:nvPr/>
        </p:nvSpPr>
        <p:spPr>
          <a:xfrm>
            <a:off x="6404607" y="2533222"/>
            <a:ext cx="5787393" cy="114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#LSTM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參數量＝（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32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特徵數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＋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32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單元有輸入和前一層輸出的兩種輸入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*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32*4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有三個閘門和一個</a:t>
            </a:r>
            <a:r>
              <a:rPr kumimoji="1"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Tanh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神經層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+(32*4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偏向量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)=8320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C1D405D-0503-080D-C2BF-C608DC0824CF}"/>
              </a:ext>
            </a:extLst>
          </p:cNvPr>
          <p:cNvSpPr txBox="1"/>
          <p:nvPr/>
        </p:nvSpPr>
        <p:spPr>
          <a:xfrm>
            <a:off x="504850" y="3879616"/>
            <a:ext cx="64956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建構多個堆疊的循環神經網路</a:t>
            </a:r>
            <a:endParaRPr kumimoji="1" lang="en-US" altLang="zh-TW" sz="2000" spc="3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lvl="1"/>
            <a:r>
              <a:rPr kumimoji="1" lang="en-US" altLang="zh-TW" sz="2000" spc="3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kumimoji="1" lang="en-US" altLang="zh-TW" sz="2000" spc="3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SimpleRNN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、</a:t>
            </a:r>
            <a:r>
              <a:rPr kumimoji="1" lang="en-US" altLang="zh-TW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和</a:t>
            </a:r>
            <a:r>
              <a:rPr kumimoji="1" lang="en-US" altLang="zh-TW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GRU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神經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lvl="1"/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層堆疊起來，幫助我們建立更複雜的循環神經網路，其中除了最後一層外，其他層</a:t>
            </a:r>
            <a:r>
              <a:rPr kumimoji="1" lang="en-US" altLang="zh-TW" sz="2000" spc="3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return_sequences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參數值是</a:t>
            </a:r>
            <a:r>
              <a:rPr kumimoji="1" lang="en-US" altLang="zh-TW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True</a:t>
            </a:r>
            <a:r>
              <a:rPr kumimoji="1" lang="zh-TW" altLang="en-US" sz="2000" spc="3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。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DE56F78-64B0-A4B5-28A6-35F77CC64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516" y="3726100"/>
            <a:ext cx="1622646" cy="2725855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ECB3099D-095C-A903-D811-A8AE7416D0F8}"/>
              </a:ext>
            </a:extLst>
          </p:cNvPr>
          <p:cNvSpPr txBox="1">
            <a:spLocks/>
          </p:cNvSpPr>
          <p:nvPr/>
        </p:nvSpPr>
        <p:spPr>
          <a:xfrm>
            <a:off x="7805229" y="6103876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11-4 / </a:t>
            </a:r>
            <a:r>
              <a:rPr kumimoji="1" lang="zh-TW" altLang="en-US" sz="1100" b="1" spc="600" dirty="0">
                <a:latin typeface="+mj-ea"/>
              </a:rPr>
              <a:t>如何使用</a:t>
            </a:r>
            <a:r>
              <a:rPr kumimoji="1" lang="en-US" altLang="zh-TW" sz="1100" b="1" spc="600" dirty="0" err="1">
                <a:latin typeface="+mj-ea"/>
              </a:rPr>
              <a:t>Keras</a:t>
            </a:r>
            <a:r>
              <a:rPr kumimoji="1" lang="zh-TW" altLang="en-US" sz="1100" b="1" spc="600" dirty="0">
                <a:latin typeface="+mj-ea"/>
              </a:rPr>
              <a:t>打造循環神經網路</a:t>
            </a:r>
          </a:p>
        </p:txBody>
      </p:sp>
      <p:pic>
        <p:nvPicPr>
          <p:cNvPr id="2" name="Audio Recording 2023年3月6日 下午11:04:48">
            <a:hlinkClick r:id="" action="ppaction://media"/>
            <a:extLst>
              <a:ext uri="{FF2B5EF4-FFF2-40B4-BE49-F238E27FC236}">
                <a16:creationId xmlns:a16="http://schemas.microsoft.com/office/drawing/2014/main" id="{9B8BFB83-FB7D-1BBF-9A24-F1A41CB96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7784" y="569747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BE2C1CD-DDEC-C619-9359-C173AB18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39" y="240030"/>
            <a:ext cx="4737100" cy="12573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A46B306-392F-60DF-21C1-E73F697AF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0030"/>
            <a:ext cx="4737100" cy="2276143"/>
          </a:xfrm>
          <a:prstGeom prst="rect">
            <a:avLst/>
          </a:prstGeom>
        </p:spPr>
      </p:pic>
      <p:sp>
        <p:nvSpPr>
          <p:cNvPr id="6" name="向右箭號 5">
            <a:extLst>
              <a:ext uri="{FF2B5EF4-FFF2-40B4-BE49-F238E27FC236}">
                <a16:creationId xmlns:a16="http://schemas.microsoft.com/office/drawing/2014/main" id="{7CC756B7-C047-14DE-86CA-C2DB635126DE}"/>
              </a:ext>
            </a:extLst>
          </p:cNvPr>
          <p:cNvSpPr/>
          <p:nvPr/>
        </p:nvSpPr>
        <p:spPr>
          <a:xfrm>
            <a:off x="5192477" y="681271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77FDD1-AB85-1978-0060-12D3BE677C9C}"/>
              </a:ext>
            </a:extLst>
          </p:cNvPr>
          <p:cNvSpPr txBox="1"/>
          <p:nvPr/>
        </p:nvSpPr>
        <p:spPr>
          <a:xfrm>
            <a:off x="6029340" y="2516173"/>
            <a:ext cx="5787393" cy="1511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#GRU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單元有多個神經網路</a:t>
            </a:r>
            <a:endParaRPr kumimoji="1"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#GRU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參數量＝（特徵數＋單元數）＊（單元數＊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）＋ （單元數＊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kumimoji="1"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32+32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*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32*3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+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32*3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= 6240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F37A7DF-271B-B9AF-DB43-B8237A4389FD}"/>
              </a:ext>
            </a:extLst>
          </p:cNvPr>
          <p:cNvSpPr txBox="1">
            <a:spLocks/>
          </p:cNvSpPr>
          <p:nvPr/>
        </p:nvSpPr>
        <p:spPr>
          <a:xfrm>
            <a:off x="7805229" y="6103876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11-4 / </a:t>
            </a:r>
            <a:r>
              <a:rPr kumimoji="1" lang="zh-TW" altLang="en-US" sz="1100" b="1" spc="600" dirty="0">
                <a:latin typeface="+mj-ea"/>
              </a:rPr>
              <a:t>如何使用</a:t>
            </a:r>
            <a:r>
              <a:rPr kumimoji="1" lang="en-US" altLang="zh-TW" sz="1100" b="1" spc="600" dirty="0" err="1">
                <a:latin typeface="+mj-ea"/>
              </a:rPr>
              <a:t>Keras</a:t>
            </a:r>
            <a:r>
              <a:rPr kumimoji="1" lang="zh-TW" altLang="en-US" sz="1100" b="1" spc="600" dirty="0">
                <a:latin typeface="+mj-ea"/>
              </a:rPr>
              <a:t>打造循環神經網路</a:t>
            </a:r>
          </a:p>
        </p:txBody>
      </p:sp>
      <p:pic>
        <p:nvPicPr>
          <p:cNvPr id="2" name="Audio Recording 2023年3月6日 下午11:05:18">
            <a:hlinkClick r:id="" action="ppaction://media"/>
            <a:extLst>
              <a:ext uri="{FF2B5EF4-FFF2-40B4-BE49-F238E27FC236}">
                <a16:creationId xmlns:a16="http://schemas.microsoft.com/office/drawing/2014/main" id="{2E6AD5ED-B780-89EA-4E4C-CCA2F5794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62497" y="569747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5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93BA8E3-04E1-F141-6428-B4A304BCF15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b="1" spc="600" dirty="0">
                <a:latin typeface="+mj-ea"/>
              </a:rPr>
              <a:t> </a:t>
            </a:r>
            <a:r>
              <a:rPr kumimoji="1" lang="en-US" altLang="zh-TW" sz="3200" b="1" spc="600" dirty="0">
                <a:latin typeface="+mj-ea"/>
              </a:rPr>
              <a:t>11-5</a:t>
            </a:r>
            <a:r>
              <a:rPr kumimoji="1" lang="zh-TW" altLang="en-US" sz="3200" b="1" spc="600" dirty="0">
                <a:latin typeface="+mj-ea"/>
              </a:rPr>
              <a:t> </a:t>
            </a:r>
            <a:r>
              <a:rPr kumimoji="1" lang="en-US" altLang="zh-TW" sz="3200" b="1" spc="600" dirty="0">
                <a:latin typeface="+mj-ea"/>
              </a:rPr>
              <a:t>/</a:t>
            </a:r>
            <a:r>
              <a:rPr kumimoji="1" lang="zh-TW" altLang="en-US" sz="3200" b="1" spc="600" dirty="0">
                <a:latin typeface="+mj-ea"/>
              </a:rPr>
              <a:t> 使用</a:t>
            </a:r>
            <a:r>
              <a:rPr kumimoji="1" lang="en-US" altLang="zh-TW" sz="3200" b="1" spc="600" dirty="0">
                <a:latin typeface="+mj-ea"/>
              </a:rPr>
              <a:t>RNN</a:t>
            </a:r>
            <a:r>
              <a:rPr kumimoji="1" lang="zh-TW" altLang="en-US" sz="3200" b="1" spc="600" dirty="0">
                <a:latin typeface="+mj-ea"/>
              </a:rPr>
              <a:t>、</a:t>
            </a:r>
            <a:r>
              <a:rPr kumimoji="1" lang="en-US" altLang="zh-TW" sz="3200" b="1" spc="600" dirty="0">
                <a:latin typeface="+mj-ea"/>
              </a:rPr>
              <a:t>LSTM</a:t>
            </a:r>
            <a:r>
              <a:rPr kumimoji="1" lang="zh-TW" altLang="en-US" sz="3200" b="1" spc="600" dirty="0">
                <a:latin typeface="+mj-ea"/>
              </a:rPr>
              <a:t>和</a:t>
            </a:r>
            <a:r>
              <a:rPr kumimoji="1" lang="en-US" altLang="zh-TW" sz="3200" b="1" spc="600" dirty="0">
                <a:latin typeface="+mj-ea"/>
              </a:rPr>
              <a:t>GRU</a:t>
            </a:r>
            <a:r>
              <a:rPr kumimoji="1" lang="zh-TW" altLang="en-US" sz="3200" b="1" spc="600" dirty="0">
                <a:latin typeface="+mj-ea"/>
              </a:rPr>
              <a:t>打造</a:t>
            </a:r>
            <a:r>
              <a:rPr kumimoji="1" lang="en-US" altLang="zh-TW" sz="3200" b="1" spc="600" dirty="0">
                <a:latin typeface="+mj-ea"/>
              </a:rPr>
              <a:t>IMDb</a:t>
            </a:r>
            <a:r>
              <a:rPr kumimoji="1" lang="zh-TW" altLang="en-US" sz="3200" b="1" spc="600" dirty="0">
                <a:latin typeface="+mj-ea"/>
              </a:rPr>
              <a:t>情緒分析</a:t>
            </a:r>
            <a:endParaRPr kumimoji="1" lang="en-US" altLang="zh-TW" sz="3200" b="1" spc="600" dirty="0">
              <a:latin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DB034B-868B-A93D-D0A2-802569E394E4}"/>
              </a:ext>
            </a:extLst>
          </p:cNvPr>
          <p:cNvSpPr txBox="1"/>
          <p:nvPr/>
        </p:nvSpPr>
        <p:spPr>
          <a:xfrm>
            <a:off x="889966" y="1006191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11-5-1 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RNN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打造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情緒分析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A3BF017-DF30-08D0-A9DC-10B2021F6BDD}"/>
              </a:ext>
            </a:extLst>
          </p:cNvPr>
          <p:cNvSpPr txBox="1"/>
          <p:nvPr/>
        </p:nvSpPr>
        <p:spPr>
          <a:xfrm>
            <a:off x="1434905" y="2126244"/>
            <a:ext cx="224292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載入資料集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11-2-1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節）</a:t>
            </a:r>
            <a:endParaRPr kumimoji="1" lang="zh-TW" altLang="en-US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4D0FCB-F648-8ACA-B823-5D3CA72E9BA4}"/>
              </a:ext>
            </a:extLst>
          </p:cNvPr>
          <p:cNvSpPr txBox="1"/>
          <p:nvPr/>
        </p:nvSpPr>
        <p:spPr>
          <a:xfrm>
            <a:off x="1439593" y="2665109"/>
            <a:ext cx="224292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11-2-1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節）</a:t>
            </a:r>
            <a:endParaRPr kumimoji="1" lang="zh-TW" altLang="en-US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88379D7-ED3B-2D36-B65A-FB0996F9CB70}"/>
              </a:ext>
            </a:extLst>
          </p:cNvPr>
          <p:cNvSpPr txBox="1"/>
          <p:nvPr/>
        </p:nvSpPr>
        <p:spPr>
          <a:xfrm>
            <a:off x="1237956" y="1526079"/>
            <a:ext cx="649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000" spc="300" dirty="0" err="1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SimpleRNN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建構循環神經網路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7D3E88-0009-DCCB-EF0D-03F9861E0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05" y="3203974"/>
            <a:ext cx="5676900" cy="14224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6C5DD7F-CC0C-B758-4333-2C3125FC60B9}"/>
              </a:ext>
            </a:extLst>
          </p:cNvPr>
          <p:cNvSpPr txBox="1"/>
          <p:nvPr/>
        </p:nvSpPr>
        <p:spPr>
          <a:xfrm>
            <a:off x="1434905" y="4962589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編譯模型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5DF440-D6B6-5CF5-115B-B1017C8EB5AA}"/>
              </a:ext>
            </a:extLst>
          </p:cNvPr>
          <p:cNvSpPr txBox="1"/>
          <p:nvPr/>
        </p:nvSpPr>
        <p:spPr>
          <a:xfrm>
            <a:off x="1430217" y="5501959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訓練模型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DE55BA9-89CA-4B24-413B-F68A805641A5}"/>
              </a:ext>
            </a:extLst>
          </p:cNvPr>
          <p:cNvSpPr txBox="1"/>
          <p:nvPr/>
        </p:nvSpPr>
        <p:spPr>
          <a:xfrm>
            <a:off x="1430217" y="6040319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評估模型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BF264EE-D9E8-B988-1087-A1CE6AFC1C4A}"/>
              </a:ext>
            </a:extLst>
          </p:cNvPr>
          <p:cNvSpPr txBox="1"/>
          <p:nvPr/>
        </p:nvSpPr>
        <p:spPr>
          <a:xfrm>
            <a:off x="237999" y="3733710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3AB3B5-6AD5-7EA7-AA84-25FA40901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364" y="2849775"/>
            <a:ext cx="3925637" cy="2064478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A0C91913-FDB9-DFF2-FAD3-77AB53C8AA05}"/>
              </a:ext>
            </a:extLst>
          </p:cNvPr>
          <p:cNvSpPr/>
          <p:nvPr/>
        </p:nvSpPr>
        <p:spPr>
          <a:xfrm>
            <a:off x="7163685" y="3727765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748D19A-52BE-1031-FB6B-B2B3872E8D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78" b="16693"/>
          <a:stretch/>
        </p:blipFill>
        <p:spPr>
          <a:xfrm>
            <a:off x="2556366" y="4872480"/>
            <a:ext cx="4192469" cy="98318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8D05FF5-0DAA-E272-0CCE-1CCC462485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" t="82160"/>
          <a:stretch/>
        </p:blipFill>
        <p:spPr>
          <a:xfrm>
            <a:off x="2556366" y="6035823"/>
            <a:ext cx="7754980" cy="374818"/>
          </a:xfrm>
          <a:prstGeom prst="rect">
            <a:avLst/>
          </a:prstGeom>
        </p:spPr>
      </p:pic>
      <p:pic>
        <p:nvPicPr>
          <p:cNvPr id="17" name="Audio Recording 2023年3月6日 下午11:06:44">
            <a:hlinkClick r:id="" action="ppaction://media"/>
            <a:extLst>
              <a:ext uri="{FF2B5EF4-FFF2-40B4-BE49-F238E27FC236}">
                <a16:creationId xmlns:a16="http://schemas.microsoft.com/office/drawing/2014/main" id="{E47E6313-9D1F-B404-D660-59990A835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96822" y="595132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1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52DE541-341D-8689-03F1-E0F57648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206246"/>
          </a:xfrm>
        </p:spPr>
        <p:txBody>
          <a:bodyPr/>
          <a:lstStyle/>
          <a:p>
            <a:r>
              <a:rPr kumimoji="1" lang="zh-TW" altLang="en-US" b="1" spc="600" dirty="0">
                <a:latin typeface="+mj-ea"/>
              </a:rPr>
              <a:t> </a:t>
            </a:r>
            <a:r>
              <a:rPr kumimoji="1" lang="en-US" altLang="zh-TW" b="1" spc="600" dirty="0">
                <a:latin typeface="+mj-ea"/>
              </a:rPr>
              <a:t>11-1</a:t>
            </a:r>
            <a:r>
              <a:rPr kumimoji="1" lang="zh-TW" altLang="en-US" b="1" spc="600" dirty="0">
                <a:latin typeface="+mj-ea"/>
              </a:rPr>
              <a:t> </a:t>
            </a:r>
            <a:r>
              <a:rPr kumimoji="1" lang="en-US" altLang="zh-TW" b="1" spc="600" dirty="0">
                <a:latin typeface="+mj-ea"/>
              </a:rPr>
              <a:t>/</a:t>
            </a:r>
            <a:r>
              <a:rPr kumimoji="1" lang="zh-TW" altLang="en-US" b="1" spc="600" dirty="0">
                <a:latin typeface="+mj-ea"/>
              </a:rPr>
              <a:t> 認識</a:t>
            </a:r>
            <a:r>
              <a:rPr kumimoji="1" lang="en-US" altLang="zh-TW" b="1" spc="600" dirty="0">
                <a:latin typeface="+mj-ea"/>
              </a:rPr>
              <a:t>IMDb</a:t>
            </a:r>
            <a:r>
              <a:rPr kumimoji="1" lang="zh-TW" altLang="en-US" b="1" spc="600" dirty="0">
                <a:latin typeface="+mj-ea"/>
              </a:rPr>
              <a:t>網路電影資料</a:t>
            </a:r>
            <a:r>
              <a:rPr kumimoji="1" lang="zh-TW" altLang="en-US" sz="4400" b="1" spc="600" dirty="0">
                <a:latin typeface="+mj-ea"/>
              </a:rPr>
              <a:t>集</a:t>
            </a:r>
            <a:endParaRPr kumimoji="1" lang="zh-TW" altLang="en-US" b="1" spc="600" dirty="0">
              <a:latin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B17C20-53F6-E66B-A26A-F9FA03F55380}"/>
              </a:ext>
            </a:extLst>
          </p:cNvPr>
          <p:cNvSpPr txBox="1"/>
          <p:nvPr/>
        </p:nvSpPr>
        <p:spPr>
          <a:xfrm>
            <a:off x="770021" y="1021580"/>
            <a:ext cx="10106526" cy="85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網路電影資料集（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Internet Movie Database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）是一個線上的電影、電視節目、家庭影片、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  <a:buSzPct val="150000"/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    網路串流和遊戲資料庫網站，包含詳細影音資料說明、介紹和評論，目前屬於亞馬遜旗下網站。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AAA56C-6A56-F637-A7D0-9530985A986D}"/>
              </a:ext>
            </a:extLst>
          </p:cNvPr>
          <p:cNvSpPr txBox="1"/>
          <p:nvPr/>
        </p:nvSpPr>
        <p:spPr>
          <a:xfrm>
            <a:off x="770021" y="1903892"/>
            <a:ext cx="10106526" cy="85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網路電影資料集從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網站收集的電影評論，擁有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50000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筆影評資料，分成訓練與測試資料集，各有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25000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筆，其中每一筆影評文字內容都已經標記成正面或負面評價。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D67968-6814-7A28-6155-15FCFE9C0D5E}"/>
              </a:ext>
            </a:extLst>
          </p:cNvPr>
          <p:cNvSpPr txBox="1"/>
          <p:nvPr/>
        </p:nvSpPr>
        <p:spPr>
          <a:xfrm>
            <a:off x="1118937" y="2935707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載入和探索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網路電影資料集（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CH11_1.py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FE22DE-852A-E19D-7D33-23BA452EC373}"/>
              </a:ext>
            </a:extLst>
          </p:cNvPr>
          <p:cNvSpPr txBox="1"/>
          <p:nvPr/>
        </p:nvSpPr>
        <p:spPr>
          <a:xfrm>
            <a:off x="1377950" y="3945723"/>
            <a:ext cx="49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內建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網路電影資料集，匯入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endParaRPr kumimoji="1" lang="zh-TW" altLang="en-US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C81FD99-E7B0-7FEC-6159-AF2EC14BB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223" y="3464327"/>
            <a:ext cx="3634227" cy="3693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661198D-143B-0D40-54EC-8C20B0DBDB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223" y="4427119"/>
            <a:ext cx="5295900" cy="7239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7A66DC-195B-BD3D-462F-D1B0C1BC58BA}"/>
              </a:ext>
            </a:extLst>
          </p:cNvPr>
          <p:cNvSpPr txBox="1"/>
          <p:nvPr/>
        </p:nvSpPr>
        <p:spPr>
          <a:xfrm>
            <a:off x="1482223" y="5221691"/>
            <a:ext cx="10709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load_data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 </a:t>
            </a:r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參數</a:t>
            </a:r>
            <a:r>
              <a:rPr kumimoji="1" lang="en-US" altLang="zh-TW" dirty="0" err="1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num_words</a:t>
            </a:r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是指定取出資料集中前多少個最常出現的單字，不常見單字會捨棄</a:t>
            </a:r>
            <a:endParaRPr kumimoji="1" lang="en-US" altLang="zh-TW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（詞頻越高的單詞，其在單詞表中的位置越靠前，也就是索引越小）</a:t>
            </a:r>
          </a:p>
        </p:txBody>
      </p:sp>
      <p:pic>
        <p:nvPicPr>
          <p:cNvPr id="2" name="Audio Recording 2023年3月6日 下午10:40:23">
            <a:hlinkClick r:id="" action="ppaction://media"/>
            <a:extLst>
              <a:ext uri="{FF2B5EF4-FFF2-40B4-BE49-F238E27FC236}">
                <a16:creationId xmlns:a16="http://schemas.microsoft.com/office/drawing/2014/main" id="{184040E1-3A25-8155-8695-CC4F0F577E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13221" y="6058059"/>
            <a:ext cx="723557" cy="723557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0F749CCE-128B-73A2-14CC-FECF5134C299}"/>
              </a:ext>
            </a:extLst>
          </p:cNvPr>
          <p:cNvSpPr/>
          <p:nvPr/>
        </p:nvSpPr>
        <p:spPr>
          <a:xfrm>
            <a:off x="10367221" y="5612981"/>
            <a:ext cx="469557" cy="4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１</a:t>
            </a:r>
          </a:p>
        </p:txBody>
      </p:sp>
      <p:pic>
        <p:nvPicPr>
          <p:cNvPr id="8" name="Audio Recording 2023年3月6日 下午10:42:13">
            <a:hlinkClick r:id="" action="ppaction://media"/>
            <a:extLst>
              <a:ext uri="{FF2B5EF4-FFF2-40B4-BE49-F238E27FC236}">
                <a16:creationId xmlns:a16="http://schemas.microsoft.com/office/drawing/2014/main" id="{9A98BA76-1682-C370-EF4E-A5C4BEAFC5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63777" y="6064392"/>
            <a:ext cx="723557" cy="723557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9D9FDAD5-2054-39AF-F9B9-9C663A92431A}"/>
              </a:ext>
            </a:extLst>
          </p:cNvPr>
          <p:cNvSpPr/>
          <p:nvPr/>
        </p:nvSpPr>
        <p:spPr>
          <a:xfrm>
            <a:off x="11111960" y="5612981"/>
            <a:ext cx="469557" cy="4450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69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5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787DCBE-3068-7AE7-01F4-2F215D0AB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36" y="685800"/>
            <a:ext cx="4978388" cy="39486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0C23E24-47E2-62C2-3FDA-F9F77BBB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258" y="565933"/>
            <a:ext cx="5430606" cy="4188365"/>
          </a:xfrm>
          <a:prstGeom prst="rect">
            <a:avLst/>
          </a:prstGeom>
        </p:spPr>
      </p:pic>
      <p:pic>
        <p:nvPicPr>
          <p:cNvPr id="2" name="Audio Recording 2023年3月6日 下午11:07:18">
            <a:hlinkClick r:id="" action="ppaction://media"/>
            <a:extLst>
              <a:ext uri="{FF2B5EF4-FFF2-40B4-BE49-F238E27FC236}">
                <a16:creationId xmlns:a16="http://schemas.microsoft.com/office/drawing/2014/main" id="{46C2FC19-DB74-AE5D-09DC-47A2A508D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7842" y="60019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0373039-811B-94AC-18B6-3E3958F25A2D}"/>
              </a:ext>
            </a:extLst>
          </p:cNvPr>
          <p:cNvSpPr txBox="1"/>
          <p:nvPr/>
        </p:nvSpPr>
        <p:spPr>
          <a:xfrm>
            <a:off x="717451" y="165070"/>
            <a:ext cx="649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在</a:t>
            </a:r>
            <a:r>
              <a:rPr kumimoji="1" lang="en-US" altLang="zh-TW" sz="2000" spc="300" dirty="0" err="1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SimpleRNN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新增一層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Dense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層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E240E89-9116-CEC0-E33B-ABA44A35C729}"/>
              </a:ext>
            </a:extLst>
          </p:cNvPr>
          <p:cNvSpPr txBox="1">
            <a:spLocks/>
          </p:cNvSpPr>
          <p:nvPr/>
        </p:nvSpPr>
        <p:spPr>
          <a:xfrm>
            <a:off x="7213147" y="6117943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900" b="1" spc="600" dirty="0">
                <a:latin typeface="+mj-ea"/>
              </a:rPr>
              <a:t> </a:t>
            </a:r>
            <a:r>
              <a:rPr kumimoji="1" lang="en-US" altLang="zh-TW" sz="900" b="1" spc="600" dirty="0">
                <a:latin typeface="+mj-ea"/>
              </a:rPr>
              <a:t>11-5 / </a:t>
            </a:r>
            <a:r>
              <a:rPr kumimoji="1" lang="zh-TW" altLang="en-US" sz="900" b="1" spc="600" dirty="0">
                <a:latin typeface="+mj-ea"/>
              </a:rPr>
              <a:t>使用</a:t>
            </a:r>
            <a:r>
              <a:rPr kumimoji="1" lang="en-US" altLang="zh-TW" sz="900" b="1" spc="600" dirty="0">
                <a:latin typeface="+mj-ea"/>
              </a:rPr>
              <a:t>RNN</a:t>
            </a:r>
            <a:r>
              <a:rPr kumimoji="1" lang="zh-TW" altLang="en-US" sz="900" b="1" spc="600" dirty="0">
                <a:latin typeface="+mj-ea"/>
              </a:rPr>
              <a:t>、</a:t>
            </a:r>
            <a:r>
              <a:rPr kumimoji="1" lang="en-US" altLang="zh-TW" sz="900" b="1" spc="600" dirty="0">
                <a:latin typeface="+mj-ea"/>
              </a:rPr>
              <a:t>LSTM</a:t>
            </a:r>
            <a:r>
              <a:rPr kumimoji="1" lang="zh-TW" altLang="en-US" sz="900" b="1" spc="600" dirty="0">
                <a:latin typeface="+mj-ea"/>
              </a:rPr>
              <a:t>和</a:t>
            </a:r>
            <a:r>
              <a:rPr kumimoji="1" lang="en-US" altLang="zh-TW" sz="900" b="1" spc="600" dirty="0">
                <a:latin typeface="+mj-ea"/>
              </a:rPr>
              <a:t>GRU</a:t>
            </a:r>
            <a:r>
              <a:rPr kumimoji="1" lang="zh-TW" altLang="en-US" sz="900" b="1" spc="600" dirty="0">
                <a:latin typeface="+mj-ea"/>
              </a:rPr>
              <a:t>打造</a:t>
            </a:r>
            <a:r>
              <a:rPr kumimoji="1" lang="en-US" altLang="zh-TW" sz="900" b="1" spc="600" dirty="0">
                <a:latin typeface="+mj-ea"/>
              </a:rPr>
              <a:t>IMDb</a:t>
            </a:r>
            <a:r>
              <a:rPr kumimoji="1" lang="zh-TW" altLang="en-US" sz="900" b="1" spc="600" dirty="0">
                <a:latin typeface="+mj-ea"/>
              </a:rPr>
              <a:t>情緒分析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201D01-7D60-57AA-4E7D-37DA01E7C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48" y="724780"/>
            <a:ext cx="5689600" cy="16383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408E264-76C2-3BA6-8C4F-8C761561465A}"/>
              </a:ext>
            </a:extLst>
          </p:cNvPr>
          <p:cNvSpPr txBox="1"/>
          <p:nvPr/>
        </p:nvSpPr>
        <p:spPr>
          <a:xfrm>
            <a:off x="1120499" y="2363080"/>
            <a:ext cx="6007099" cy="77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新增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dense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層有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256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個神經元，啟動函數為</a:t>
            </a:r>
            <a:r>
              <a:rPr kumimoji="1" lang="en-US" altLang="zh-TW" sz="16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ReLU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函數，執行結果可以看到準確率提升至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0.80</a:t>
            </a:r>
            <a:endParaRPr kumimoji="1"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E15EEEE-B9AC-E186-BCAF-71B0234BF542}"/>
              </a:ext>
            </a:extLst>
          </p:cNvPr>
          <p:cNvSpPr txBox="1"/>
          <p:nvPr/>
        </p:nvSpPr>
        <p:spPr>
          <a:xfrm>
            <a:off x="115942" y="1279464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46199D-A960-77D1-4BBC-624D046F9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99" y="3215524"/>
            <a:ext cx="7759700" cy="635000"/>
          </a:xfrm>
          <a:prstGeom prst="rect">
            <a:avLst/>
          </a:prstGeom>
        </p:spPr>
      </p:pic>
      <p:pic>
        <p:nvPicPr>
          <p:cNvPr id="8" name="Audio Recording 2023年3月6日 下午11:07:55">
            <a:hlinkClick r:id="" action="ppaction://media"/>
            <a:extLst>
              <a:ext uri="{FF2B5EF4-FFF2-40B4-BE49-F238E27FC236}">
                <a16:creationId xmlns:a16="http://schemas.microsoft.com/office/drawing/2014/main" id="{08820128-0BE1-7EE0-4748-149934CAA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0141" y="57115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3AAC3C4-AD49-3869-9E51-ECCB58DA5682}"/>
              </a:ext>
            </a:extLst>
          </p:cNvPr>
          <p:cNvSpPr txBox="1"/>
          <p:nvPr/>
        </p:nvSpPr>
        <p:spPr>
          <a:xfrm>
            <a:off x="524206" y="204333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11-5-2 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打造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情緒分析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D045A79-A629-E348-8ED4-AAB21E46007A}"/>
              </a:ext>
            </a:extLst>
          </p:cNvPr>
          <p:cNvSpPr txBox="1"/>
          <p:nvPr/>
        </p:nvSpPr>
        <p:spPr>
          <a:xfrm>
            <a:off x="1189830" y="780121"/>
            <a:ext cx="649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建構循環神經網路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3365EE55-50DA-75F6-831B-44F936C2E2B3}"/>
              </a:ext>
            </a:extLst>
          </p:cNvPr>
          <p:cNvSpPr txBox="1">
            <a:spLocks/>
          </p:cNvSpPr>
          <p:nvPr/>
        </p:nvSpPr>
        <p:spPr>
          <a:xfrm>
            <a:off x="7213147" y="6117943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900" b="1" spc="600" dirty="0">
                <a:latin typeface="+mj-ea"/>
              </a:rPr>
              <a:t> </a:t>
            </a:r>
            <a:r>
              <a:rPr kumimoji="1" lang="en-US" altLang="zh-TW" sz="900" b="1" spc="600" dirty="0">
                <a:latin typeface="+mj-ea"/>
              </a:rPr>
              <a:t>11-5 / </a:t>
            </a:r>
            <a:r>
              <a:rPr kumimoji="1" lang="zh-TW" altLang="en-US" sz="900" b="1" spc="600" dirty="0">
                <a:latin typeface="+mj-ea"/>
              </a:rPr>
              <a:t>使用</a:t>
            </a:r>
            <a:r>
              <a:rPr kumimoji="1" lang="en-US" altLang="zh-TW" sz="900" b="1" spc="600" dirty="0">
                <a:latin typeface="+mj-ea"/>
              </a:rPr>
              <a:t>RNN</a:t>
            </a:r>
            <a:r>
              <a:rPr kumimoji="1" lang="zh-TW" altLang="en-US" sz="900" b="1" spc="600" dirty="0">
                <a:latin typeface="+mj-ea"/>
              </a:rPr>
              <a:t>、</a:t>
            </a:r>
            <a:r>
              <a:rPr kumimoji="1" lang="en-US" altLang="zh-TW" sz="900" b="1" spc="600" dirty="0">
                <a:latin typeface="+mj-ea"/>
              </a:rPr>
              <a:t>LSTM</a:t>
            </a:r>
            <a:r>
              <a:rPr kumimoji="1" lang="zh-TW" altLang="en-US" sz="900" b="1" spc="600" dirty="0">
                <a:latin typeface="+mj-ea"/>
              </a:rPr>
              <a:t>和</a:t>
            </a:r>
            <a:r>
              <a:rPr kumimoji="1" lang="en-US" altLang="zh-TW" sz="900" b="1" spc="600" dirty="0">
                <a:latin typeface="+mj-ea"/>
              </a:rPr>
              <a:t>GRU</a:t>
            </a:r>
            <a:r>
              <a:rPr kumimoji="1" lang="zh-TW" altLang="en-US" sz="900" b="1" spc="600" dirty="0">
                <a:latin typeface="+mj-ea"/>
              </a:rPr>
              <a:t>打造</a:t>
            </a:r>
            <a:r>
              <a:rPr kumimoji="1" lang="en-US" altLang="zh-TW" sz="900" b="1" spc="600" dirty="0">
                <a:latin typeface="+mj-ea"/>
              </a:rPr>
              <a:t>IMDb</a:t>
            </a:r>
            <a:r>
              <a:rPr kumimoji="1" lang="zh-TW" altLang="en-US" sz="900" b="1" spc="600" dirty="0">
                <a:latin typeface="+mj-ea"/>
              </a:rPr>
              <a:t>情緒分析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9E6537-23AD-8E5E-B729-2A3DCB087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866" y="2460258"/>
            <a:ext cx="5626100" cy="14351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1981B27-9F0B-95E1-12E4-FA2898ADC4BB}"/>
              </a:ext>
            </a:extLst>
          </p:cNvPr>
          <p:cNvSpPr txBox="1"/>
          <p:nvPr/>
        </p:nvSpPr>
        <p:spPr>
          <a:xfrm>
            <a:off x="1446937" y="1322717"/>
            <a:ext cx="224292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載入資料集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11-2-1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節）</a:t>
            </a:r>
            <a:endParaRPr kumimoji="1" lang="zh-TW" altLang="en-US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F58692-45F3-1733-F118-AE257DE6E0B4}"/>
              </a:ext>
            </a:extLst>
          </p:cNvPr>
          <p:cNvSpPr txBox="1"/>
          <p:nvPr/>
        </p:nvSpPr>
        <p:spPr>
          <a:xfrm>
            <a:off x="1451625" y="1861582"/>
            <a:ext cx="224292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11-2-1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節）</a:t>
            </a:r>
            <a:endParaRPr kumimoji="1" lang="zh-TW" altLang="en-US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462639-0B43-D6BD-CDC0-D3B1BA1C68AD}"/>
              </a:ext>
            </a:extLst>
          </p:cNvPr>
          <p:cNvSpPr txBox="1"/>
          <p:nvPr/>
        </p:nvSpPr>
        <p:spPr>
          <a:xfrm>
            <a:off x="1446937" y="4159062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編譯模型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A1FC8E5-9538-0D13-49D3-FB818D41D806}"/>
              </a:ext>
            </a:extLst>
          </p:cNvPr>
          <p:cNvSpPr txBox="1"/>
          <p:nvPr/>
        </p:nvSpPr>
        <p:spPr>
          <a:xfrm>
            <a:off x="1442249" y="4698432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9069C7-3624-A819-8A18-E14CB068B6B1}"/>
              </a:ext>
            </a:extLst>
          </p:cNvPr>
          <p:cNvSpPr txBox="1"/>
          <p:nvPr/>
        </p:nvSpPr>
        <p:spPr>
          <a:xfrm>
            <a:off x="1442249" y="5236792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評估模型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9FE3EB-01D8-DB27-A140-DB7BB954F4F4}"/>
              </a:ext>
            </a:extLst>
          </p:cNvPr>
          <p:cNvSpPr txBox="1"/>
          <p:nvPr/>
        </p:nvSpPr>
        <p:spPr>
          <a:xfrm>
            <a:off x="117930" y="2950708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B11B785-54A7-EF8D-42FA-E88CE5D47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906" y="1848144"/>
            <a:ext cx="4290595" cy="220512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1C048E0-D1B8-C434-FEC4-727A7CE1C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245" y="5236792"/>
            <a:ext cx="7772400" cy="705436"/>
          </a:xfrm>
          <a:prstGeom prst="rect">
            <a:avLst/>
          </a:prstGeom>
        </p:spPr>
      </p:pic>
      <p:pic>
        <p:nvPicPr>
          <p:cNvPr id="12" name="Audio Recording 2023年3月6日 下午11:08:37">
            <a:hlinkClick r:id="" action="ppaction://media"/>
            <a:extLst>
              <a:ext uri="{FF2B5EF4-FFF2-40B4-BE49-F238E27FC236}">
                <a16:creationId xmlns:a16="http://schemas.microsoft.com/office/drawing/2014/main" id="{BD1754C4-7078-1D07-5831-D376A1204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26573" y="57115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3B345A2-CAB0-E073-2152-5317216B8DD8}"/>
              </a:ext>
            </a:extLst>
          </p:cNvPr>
          <p:cNvSpPr txBox="1">
            <a:spLocks/>
          </p:cNvSpPr>
          <p:nvPr/>
        </p:nvSpPr>
        <p:spPr>
          <a:xfrm>
            <a:off x="7213147" y="6117943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900" b="1" spc="600" dirty="0">
                <a:latin typeface="+mj-ea"/>
              </a:rPr>
              <a:t> </a:t>
            </a:r>
            <a:r>
              <a:rPr kumimoji="1" lang="en-US" altLang="zh-TW" sz="900" b="1" spc="600" dirty="0">
                <a:latin typeface="+mj-ea"/>
              </a:rPr>
              <a:t>11-5 / </a:t>
            </a:r>
            <a:r>
              <a:rPr kumimoji="1" lang="zh-TW" altLang="en-US" sz="900" b="1" spc="600" dirty="0">
                <a:latin typeface="+mj-ea"/>
              </a:rPr>
              <a:t>使用</a:t>
            </a:r>
            <a:r>
              <a:rPr kumimoji="1" lang="en-US" altLang="zh-TW" sz="900" b="1" spc="600" dirty="0">
                <a:latin typeface="+mj-ea"/>
              </a:rPr>
              <a:t>RNN</a:t>
            </a:r>
            <a:r>
              <a:rPr kumimoji="1" lang="zh-TW" altLang="en-US" sz="900" b="1" spc="600" dirty="0">
                <a:latin typeface="+mj-ea"/>
              </a:rPr>
              <a:t>、</a:t>
            </a:r>
            <a:r>
              <a:rPr kumimoji="1" lang="en-US" altLang="zh-TW" sz="900" b="1" spc="600" dirty="0">
                <a:latin typeface="+mj-ea"/>
              </a:rPr>
              <a:t>LSTM</a:t>
            </a:r>
            <a:r>
              <a:rPr kumimoji="1" lang="zh-TW" altLang="en-US" sz="900" b="1" spc="600" dirty="0">
                <a:latin typeface="+mj-ea"/>
              </a:rPr>
              <a:t>和</a:t>
            </a:r>
            <a:r>
              <a:rPr kumimoji="1" lang="en-US" altLang="zh-TW" sz="900" b="1" spc="600" dirty="0">
                <a:latin typeface="+mj-ea"/>
              </a:rPr>
              <a:t>GRU</a:t>
            </a:r>
            <a:r>
              <a:rPr kumimoji="1" lang="zh-TW" altLang="en-US" sz="900" b="1" spc="600" dirty="0">
                <a:latin typeface="+mj-ea"/>
              </a:rPr>
              <a:t>打造</a:t>
            </a:r>
            <a:r>
              <a:rPr kumimoji="1" lang="en-US" altLang="zh-TW" sz="900" b="1" spc="600" dirty="0">
                <a:latin typeface="+mj-ea"/>
              </a:rPr>
              <a:t>IMDb</a:t>
            </a:r>
            <a:r>
              <a:rPr kumimoji="1" lang="zh-TW" altLang="en-US" sz="900" b="1" spc="600" dirty="0">
                <a:latin typeface="+mj-ea"/>
              </a:rPr>
              <a:t>情緒分析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7128E5-164D-D90A-2569-4C2A02C9436B}"/>
              </a:ext>
            </a:extLst>
          </p:cNvPr>
          <p:cNvSpPr txBox="1"/>
          <p:nvPr/>
        </p:nvSpPr>
        <p:spPr>
          <a:xfrm>
            <a:off x="612315" y="178543"/>
            <a:ext cx="649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在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單元中新增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Dropout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功能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1C32B4-434B-B6E3-963A-7A167137D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811" y="1870333"/>
            <a:ext cx="5664200" cy="1473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B40F4BF-5A52-CDC3-64BC-6B60A2E5D896}"/>
              </a:ext>
            </a:extLst>
          </p:cNvPr>
          <p:cNvSpPr txBox="1"/>
          <p:nvPr/>
        </p:nvSpPr>
        <p:spPr>
          <a:xfrm>
            <a:off x="1434905" y="721138"/>
            <a:ext cx="224292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載入資料集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11-2-1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節）</a:t>
            </a:r>
            <a:endParaRPr kumimoji="1" lang="zh-TW" altLang="en-US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A418E94-9F36-B0AE-092A-B13BACFE5725}"/>
              </a:ext>
            </a:extLst>
          </p:cNvPr>
          <p:cNvSpPr txBox="1"/>
          <p:nvPr/>
        </p:nvSpPr>
        <p:spPr>
          <a:xfrm>
            <a:off x="1439593" y="1260003"/>
            <a:ext cx="224292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11-2-1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節）</a:t>
            </a:r>
            <a:endParaRPr kumimoji="1" lang="zh-TW" altLang="en-US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A36E0B-9A04-AA53-4EE3-FDF2121A65B3}"/>
              </a:ext>
            </a:extLst>
          </p:cNvPr>
          <p:cNvSpPr txBox="1"/>
          <p:nvPr/>
        </p:nvSpPr>
        <p:spPr>
          <a:xfrm>
            <a:off x="1434905" y="3557483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編譯模型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1129F4-7A56-6B6F-F507-6F15739F2DB3}"/>
              </a:ext>
            </a:extLst>
          </p:cNvPr>
          <p:cNvSpPr txBox="1"/>
          <p:nvPr/>
        </p:nvSpPr>
        <p:spPr>
          <a:xfrm>
            <a:off x="1430217" y="4096853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訓練模型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1238C8F-37A3-409F-21E8-606B7A8AF81F}"/>
              </a:ext>
            </a:extLst>
          </p:cNvPr>
          <p:cNvSpPr txBox="1"/>
          <p:nvPr/>
        </p:nvSpPr>
        <p:spPr>
          <a:xfrm>
            <a:off x="1430217" y="4635213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評估模型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EE8B0BA-6C06-4265-D3B8-68ACCBF6AEAA}"/>
              </a:ext>
            </a:extLst>
          </p:cNvPr>
          <p:cNvSpPr txBox="1"/>
          <p:nvPr/>
        </p:nvSpPr>
        <p:spPr>
          <a:xfrm>
            <a:off x="105898" y="2349129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0ABCECA-FBB3-0283-3708-7CE2907CF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213" y="4636591"/>
            <a:ext cx="7759700" cy="660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3976663-73FE-899F-5A46-887A4144D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011" y="1672253"/>
            <a:ext cx="4522188" cy="1723084"/>
          </a:xfrm>
          <a:prstGeom prst="rect">
            <a:avLst/>
          </a:prstGeom>
        </p:spPr>
      </p:pic>
      <p:pic>
        <p:nvPicPr>
          <p:cNvPr id="2" name="Audio Recording 2023年3月6日 下午11:09:37">
            <a:hlinkClick r:id="" action="ppaction://media"/>
            <a:extLst>
              <a:ext uri="{FF2B5EF4-FFF2-40B4-BE49-F238E27FC236}">
                <a16:creationId xmlns:a16="http://schemas.microsoft.com/office/drawing/2014/main" id="{A21FC4C5-4735-ECE5-61DF-E8773F2885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3799" y="57115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1F4C4A72-911C-0C02-A5F0-E0CC65BCF739}"/>
              </a:ext>
            </a:extLst>
          </p:cNvPr>
          <p:cNvSpPr txBox="1">
            <a:spLocks/>
          </p:cNvSpPr>
          <p:nvPr/>
        </p:nvSpPr>
        <p:spPr>
          <a:xfrm>
            <a:off x="7213147" y="6117943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900" b="1" spc="600" dirty="0">
                <a:latin typeface="+mj-ea"/>
              </a:rPr>
              <a:t> </a:t>
            </a:r>
            <a:r>
              <a:rPr kumimoji="1" lang="en-US" altLang="zh-TW" sz="900" b="1" spc="600" dirty="0">
                <a:latin typeface="+mj-ea"/>
              </a:rPr>
              <a:t>11-5 / </a:t>
            </a:r>
            <a:r>
              <a:rPr kumimoji="1" lang="zh-TW" altLang="en-US" sz="900" b="1" spc="600" dirty="0">
                <a:latin typeface="+mj-ea"/>
              </a:rPr>
              <a:t>使用</a:t>
            </a:r>
            <a:r>
              <a:rPr kumimoji="1" lang="en-US" altLang="zh-TW" sz="900" b="1" spc="600" dirty="0">
                <a:latin typeface="+mj-ea"/>
              </a:rPr>
              <a:t>RNN</a:t>
            </a:r>
            <a:r>
              <a:rPr kumimoji="1" lang="zh-TW" altLang="en-US" sz="900" b="1" spc="600" dirty="0">
                <a:latin typeface="+mj-ea"/>
              </a:rPr>
              <a:t>、</a:t>
            </a:r>
            <a:r>
              <a:rPr kumimoji="1" lang="en-US" altLang="zh-TW" sz="900" b="1" spc="600" dirty="0">
                <a:latin typeface="+mj-ea"/>
              </a:rPr>
              <a:t>LSTM</a:t>
            </a:r>
            <a:r>
              <a:rPr kumimoji="1" lang="zh-TW" altLang="en-US" sz="900" b="1" spc="600" dirty="0">
                <a:latin typeface="+mj-ea"/>
              </a:rPr>
              <a:t>和</a:t>
            </a:r>
            <a:r>
              <a:rPr kumimoji="1" lang="en-US" altLang="zh-TW" sz="900" b="1" spc="600" dirty="0">
                <a:latin typeface="+mj-ea"/>
              </a:rPr>
              <a:t>GRU</a:t>
            </a:r>
            <a:r>
              <a:rPr kumimoji="1" lang="zh-TW" altLang="en-US" sz="900" b="1" spc="600" dirty="0">
                <a:latin typeface="+mj-ea"/>
              </a:rPr>
              <a:t>打造</a:t>
            </a:r>
            <a:r>
              <a:rPr kumimoji="1" lang="en-US" altLang="zh-TW" sz="900" b="1" spc="600" dirty="0">
                <a:latin typeface="+mj-ea"/>
              </a:rPr>
              <a:t>IMDb</a:t>
            </a:r>
            <a:r>
              <a:rPr kumimoji="1" lang="zh-TW" altLang="en-US" sz="900" b="1" spc="600" dirty="0">
                <a:latin typeface="+mj-ea"/>
              </a:rPr>
              <a:t>情緒分析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F01D4F-EE05-1483-0D34-ABECF961F270}"/>
              </a:ext>
            </a:extLst>
          </p:cNvPr>
          <p:cNvSpPr txBox="1"/>
          <p:nvPr/>
        </p:nvSpPr>
        <p:spPr>
          <a:xfrm>
            <a:off x="524206" y="204333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11-5-3 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GRU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打造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情緒分析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E6D7D0-2056-ADAA-E4A6-A553EEAB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217" y="1711045"/>
            <a:ext cx="5588000" cy="16764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EFD6848-04B2-A952-850D-D8ACEF82D789}"/>
              </a:ext>
            </a:extLst>
          </p:cNvPr>
          <p:cNvSpPr txBox="1"/>
          <p:nvPr/>
        </p:nvSpPr>
        <p:spPr>
          <a:xfrm>
            <a:off x="1434905" y="721138"/>
            <a:ext cx="224292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載入資料集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11-2-1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節）</a:t>
            </a:r>
            <a:endParaRPr kumimoji="1" lang="zh-TW" altLang="en-US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2C4342-8737-521D-FF2F-6A8399FF8A19}"/>
              </a:ext>
            </a:extLst>
          </p:cNvPr>
          <p:cNvSpPr txBox="1"/>
          <p:nvPr/>
        </p:nvSpPr>
        <p:spPr>
          <a:xfrm>
            <a:off x="1439593" y="1260003"/>
            <a:ext cx="224292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11-2-1</a:t>
            </a:r>
            <a:r>
              <a:rPr kumimoji="1" lang="zh-TW" altLang="en-US" sz="11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節）</a:t>
            </a:r>
            <a:endParaRPr kumimoji="1" lang="zh-TW" altLang="en-US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9F00BD-0A17-AA68-44CB-2243D8F86428}"/>
              </a:ext>
            </a:extLst>
          </p:cNvPr>
          <p:cNvSpPr txBox="1"/>
          <p:nvPr/>
        </p:nvSpPr>
        <p:spPr>
          <a:xfrm>
            <a:off x="1434905" y="3557483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編譯模型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35B73A-80F3-B9A9-1C81-D38A4322B648}"/>
              </a:ext>
            </a:extLst>
          </p:cNvPr>
          <p:cNvSpPr txBox="1"/>
          <p:nvPr/>
        </p:nvSpPr>
        <p:spPr>
          <a:xfrm>
            <a:off x="1430217" y="4096853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訓練模型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4821ABF-DBB2-EE6F-0E60-DB662BE70767}"/>
              </a:ext>
            </a:extLst>
          </p:cNvPr>
          <p:cNvSpPr txBox="1"/>
          <p:nvPr/>
        </p:nvSpPr>
        <p:spPr>
          <a:xfrm>
            <a:off x="1430217" y="4635213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評估模型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E02D29-9813-AFDC-21DA-4236E88BB7E0}"/>
              </a:ext>
            </a:extLst>
          </p:cNvPr>
          <p:cNvSpPr txBox="1"/>
          <p:nvPr/>
        </p:nvSpPr>
        <p:spPr>
          <a:xfrm>
            <a:off x="105898" y="2349129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84A2B11-C9B7-3835-DE69-FE5999089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147" y="1444669"/>
            <a:ext cx="4830679" cy="23445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636CE07-48EB-1E37-48E4-E0189A63E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6366" y="4629455"/>
            <a:ext cx="7772400" cy="647700"/>
          </a:xfrm>
          <a:prstGeom prst="rect">
            <a:avLst/>
          </a:prstGeom>
        </p:spPr>
      </p:pic>
      <p:pic>
        <p:nvPicPr>
          <p:cNvPr id="2" name="Audio Recording 2023年3月6日 下午11:09:58">
            <a:hlinkClick r:id="" action="ppaction://media"/>
            <a:extLst>
              <a:ext uri="{FF2B5EF4-FFF2-40B4-BE49-F238E27FC236}">
                <a16:creationId xmlns:a16="http://schemas.microsoft.com/office/drawing/2014/main" id="{78BCC330-E7A5-0AE5-2412-1306225F7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89503" y="57115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0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F7FBFE9-973F-BBCE-AAB0-4346772D0E9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b="1" spc="600" dirty="0">
                <a:latin typeface="+mj-ea"/>
              </a:rPr>
              <a:t> </a:t>
            </a:r>
            <a:r>
              <a:rPr kumimoji="1" lang="en-US" altLang="zh-TW" sz="3200" b="1" spc="600" dirty="0">
                <a:latin typeface="+mj-ea"/>
              </a:rPr>
              <a:t>11-6</a:t>
            </a:r>
            <a:r>
              <a:rPr kumimoji="1" lang="zh-TW" altLang="en-US" sz="3200" b="1" spc="600" dirty="0">
                <a:latin typeface="+mj-ea"/>
              </a:rPr>
              <a:t> </a:t>
            </a:r>
            <a:r>
              <a:rPr kumimoji="1" lang="en-US" altLang="zh-TW" sz="3200" b="1" spc="600" dirty="0">
                <a:latin typeface="+mj-ea"/>
              </a:rPr>
              <a:t>/</a:t>
            </a:r>
            <a:r>
              <a:rPr kumimoji="1" lang="zh-TW" altLang="en-US" sz="3200" b="1" spc="600" dirty="0">
                <a:latin typeface="+mj-ea"/>
              </a:rPr>
              <a:t> 堆疊</a:t>
            </a:r>
            <a:r>
              <a:rPr kumimoji="1" lang="en-US" altLang="zh-TW" sz="3200" b="1" spc="600" dirty="0">
                <a:latin typeface="+mj-ea"/>
              </a:rPr>
              <a:t>CNN</a:t>
            </a:r>
            <a:r>
              <a:rPr kumimoji="1" lang="zh-TW" altLang="en-US" sz="3200" b="1" spc="600" dirty="0">
                <a:latin typeface="+mj-ea"/>
              </a:rPr>
              <a:t>和</a:t>
            </a:r>
            <a:r>
              <a:rPr kumimoji="1" lang="en-US" altLang="zh-TW" sz="3200" b="1" spc="600" dirty="0">
                <a:latin typeface="+mj-ea"/>
              </a:rPr>
              <a:t>LSTM</a:t>
            </a:r>
            <a:r>
              <a:rPr kumimoji="1" lang="zh-TW" altLang="en-US" sz="3200" b="1" spc="600" dirty="0">
                <a:latin typeface="+mj-ea"/>
              </a:rPr>
              <a:t>打造</a:t>
            </a:r>
            <a:r>
              <a:rPr kumimoji="1" lang="en-US" altLang="zh-TW" sz="3200" b="1" spc="600" dirty="0">
                <a:latin typeface="+mj-ea"/>
              </a:rPr>
              <a:t>IMDb</a:t>
            </a:r>
            <a:r>
              <a:rPr kumimoji="1" lang="zh-TW" altLang="en-US" sz="3200" b="1" spc="600" dirty="0">
                <a:latin typeface="+mj-ea"/>
              </a:rPr>
              <a:t>情緒分析</a:t>
            </a:r>
            <a:endParaRPr kumimoji="1" lang="en-US" altLang="zh-TW" sz="3200" b="1" spc="600" dirty="0">
              <a:latin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FB2F79-2588-94F4-E03D-E134FB6EC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358900"/>
            <a:ext cx="5588000" cy="20701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377905D-BCD4-75AA-8DBD-16BC32AEC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3776827"/>
            <a:ext cx="7772400" cy="627819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2ADF46F1-4D73-720A-0BDA-B7C2DE1B4633}"/>
              </a:ext>
            </a:extLst>
          </p:cNvPr>
          <p:cNvSpPr txBox="1">
            <a:spLocks/>
          </p:cNvSpPr>
          <p:nvPr/>
        </p:nvSpPr>
        <p:spPr>
          <a:xfrm>
            <a:off x="7213147" y="6117943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900" b="1" spc="600" dirty="0">
                <a:latin typeface="+mj-ea"/>
              </a:rPr>
              <a:t> </a:t>
            </a:r>
            <a:r>
              <a:rPr kumimoji="1" lang="en-US" altLang="zh-TW" sz="900" b="1" spc="600" dirty="0">
                <a:latin typeface="+mj-ea"/>
              </a:rPr>
              <a:t>11-5 / </a:t>
            </a:r>
            <a:r>
              <a:rPr kumimoji="1" lang="zh-TW" altLang="en-US" sz="900" b="1" spc="600" dirty="0">
                <a:latin typeface="+mj-ea"/>
              </a:rPr>
              <a:t>使用</a:t>
            </a:r>
            <a:r>
              <a:rPr kumimoji="1" lang="en-US" altLang="zh-TW" sz="900" b="1" spc="600" dirty="0">
                <a:latin typeface="+mj-ea"/>
              </a:rPr>
              <a:t>RNN</a:t>
            </a:r>
            <a:r>
              <a:rPr kumimoji="1" lang="zh-TW" altLang="en-US" sz="900" b="1" spc="600" dirty="0">
                <a:latin typeface="+mj-ea"/>
              </a:rPr>
              <a:t>、</a:t>
            </a:r>
            <a:r>
              <a:rPr kumimoji="1" lang="en-US" altLang="zh-TW" sz="900" b="1" spc="600" dirty="0">
                <a:latin typeface="+mj-ea"/>
              </a:rPr>
              <a:t>LSTM</a:t>
            </a:r>
            <a:r>
              <a:rPr kumimoji="1" lang="zh-TW" altLang="en-US" sz="900" b="1" spc="600" dirty="0">
                <a:latin typeface="+mj-ea"/>
              </a:rPr>
              <a:t>和</a:t>
            </a:r>
            <a:r>
              <a:rPr kumimoji="1" lang="en-US" altLang="zh-TW" sz="900" b="1" spc="600" dirty="0">
                <a:latin typeface="+mj-ea"/>
              </a:rPr>
              <a:t>GRU</a:t>
            </a:r>
            <a:r>
              <a:rPr kumimoji="1" lang="zh-TW" altLang="en-US" sz="900" b="1" spc="600" dirty="0">
                <a:latin typeface="+mj-ea"/>
              </a:rPr>
              <a:t>打造</a:t>
            </a:r>
            <a:r>
              <a:rPr kumimoji="1" lang="en-US" altLang="zh-TW" sz="900" b="1" spc="600" dirty="0">
                <a:latin typeface="+mj-ea"/>
              </a:rPr>
              <a:t>IMDb</a:t>
            </a:r>
            <a:r>
              <a:rPr kumimoji="1" lang="zh-TW" altLang="en-US" sz="900" b="1" spc="600" dirty="0">
                <a:latin typeface="+mj-ea"/>
              </a:rPr>
              <a:t>情緒分析</a:t>
            </a:r>
          </a:p>
        </p:txBody>
      </p:sp>
      <p:pic>
        <p:nvPicPr>
          <p:cNvPr id="2" name="Audio Recording 2023年3月6日 下午11:10:34">
            <a:hlinkClick r:id="" action="ppaction://media"/>
            <a:extLst>
              <a:ext uri="{FF2B5EF4-FFF2-40B4-BE49-F238E27FC236}">
                <a16:creationId xmlns:a16="http://schemas.microsoft.com/office/drawing/2014/main" id="{44368C0A-2575-0969-39E5-BC50F4000C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26573" y="57115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A2B8900-9D93-3E44-DB41-02D54939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11" y="333208"/>
            <a:ext cx="3962400" cy="8255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52D110A-A051-BF11-41F9-D86D82AF1B67}"/>
              </a:ext>
            </a:extLst>
          </p:cNvPr>
          <p:cNvSpPr txBox="1"/>
          <p:nvPr/>
        </p:nvSpPr>
        <p:spPr>
          <a:xfrm>
            <a:off x="842211" y="1158708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顯示訓練和測試資料集的形狀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20A6F6-F811-CA60-F446-CC70B3789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32" y="333208"/>
            <a:ext cx="2489200" cy="800100"/>
          </a:xfrm>
          <a:prstGeom prst="rect">
            <a:avLst/>
          </a:prstGeom>
        </p:spPr>
      </p:pic>
      <p:sp>
        <p:nvSpPr>
          <p:cNvPr id="7" name="向右箭號 6">
            <a:extLst>
              <a:ext uri="{FF2B5EF4-FFF2-40B4-BE49-F238E27FC236}">
                <a16:creationId xmlns:a16="http://schemas.microsoft.com/office/drawing/2014/main" id="{7815B61D-179A-5B58-0EFD-1E677C86FE7A}"/>
              </a:ext>
            </a:extLst>
          </p:cNvPr>
          <p:cNvSpPr/>
          <p:nvPr/>
        </p:nvSpPr>
        <p:spPr>
          <a:xfrm>
            <a:off x="4974390" y="565483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CB25C0-EB0B-65EB-3862-B3F0BC000607}"/>
              </a:ext>
            </a:extLst>
          </p:cNvPr>
          <p:cNvSpPr txBox="1"/>
          <p:nvPr/>
        </p:nvSpPr>
        <p:spPr>
          <a:xfrm>
            <a:off x="5981032" y="1158708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顯示訓練和資料集形狀，都是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25000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筆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79ACAE4-AADD-F900-47D2-49D621FBD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032" y="1769914"/>
            <a:ext cx="4742781" cy="231911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435E312-7081-7F97-9A72-3509FDF71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11" y="1805039"/>
            <a:ext cx="2933700" cy="4699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95FCDE9-DD66-3A41-BE71-251E9571BA5F}"/>
              </a:ext>
            </a:extLst>
          </p:cNvPr>
          <p:cNvSpPr txBox="1"/>
          <p:nvPr/>
        </p:nvSpPr>
        <p:spPr>
          <a:xfrm>
            <a:off x="842211" y="2274939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顯示訓練資料集中的第一筆評論內容和標籤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FD66BB-D971-4C65-F3BE-B259776A4063}"/>
              </a:ext>
            </a:extLst>
          </p:cNvPr>
          <p:cNvSpPr txBox="1"/>
          <p:nvPr/>
        </p:nvSpPr>
        <p:spPr>
          <a:xfrm>
            <a:off x="5928911" y="4089029"/>
            <a:ext cx="6263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顯示第一筆評論內容和整數值清單，因為單字已經換成單位索引，對應詞庫字典中各單字索引值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顯示對應標籤資料，標籤值為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是正面評價，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0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是反面評價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7556C1AE-54C3-91E3-949C-EF62C68695CF}"/>
              </a:ext>
            </a:extLst>
          </p:cNvPr>
          <p:cNvSpPr/>
          <p:nvPr/>
        </p:nvSpPr>
        <p:spPr>
          <a:xfrm>
            <a:off x="4972209" y="1877896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CFF0B29C-4525-5F27-A711-9467313C4300}"/>
              </a:ext>
            </a:extLst>
          </p:cNvPr>
          <p:cNvSpPr txBox="1">
            <a:spLocks/>
          </p:cNvSpPr>
          <p:nvPr/>
        </p:nvSpPr>
        <p:spPr>
          <a:xfrm>
            <a:off x="8536748" y="6125228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>
                <a:latin typeface="+mj-ea"/>
              </a:rPr>
              <a:t> </a:t>
            </a:r>
            <a:r>
              <a:rPr kumimoji="1" lang="en-US" altLang="zh-TW" sz="1100" b="1" spc="600">
                <a:latin typeface="+mj-ea"/>
              </a:rPr>
              <a:t>11-1</a:t>
            </a:r>
            <a:r>
              <a:rPr kumimoji="1" lang="zh-TW" altLang="en-US" sz="1100" b="1" spc="600">
                <a:latin typeface="+mj-ea"/>
              </a:rPr>
              <a:t> </a:t>
            </a:r>
            <a:r>
              <a:rPr kumimoji="1" lang="en-US" altLang="zh-TW" sz="1100" b="1" spc="600">
                <a:latin typeface="+mj-ea"/>
              </a:rPr>
              <a:t>/</a:t>
            </a:r>
            <a:r>
              <a:rPr kumimoji="1" lang="zh-TW" altLang="en-US" sz="1100" b="1" spc="600">
                <a:latin typeface="+mj-ea"/>
              </a:rPr>
              <a:t> 認識</a:t>
            </a:r>
            <a:r>
              <a:rPr kumimoji="1" lang="en-US" altLang="zh-TW" sz="1100" b="1" spc="600">
                <a:latin typeface="+mj-ea"/>
              </a:rPr>
              <a:t>IMDb</a:t>
            </a:r>
            <a:r>
              <a:rPr kumimoji="1" lang="zh-TW" altLang="en-US" sz="1100" b="1" spc="600">
                <a:latin typeface="+mj-ea"/>
              </a:rPr>
              <a:t>網路電影資料集</a:t>
            </a:r>
            <a:endParaRPr kumimoji="1" lang="zh-TW" altLang="en-US" sz="1100" b="1" spc="600" dirty="0">
              <a:latin typeface="+mj-ea"/>
            </a:endParaRPr>
          </a:p>
        </p:txBody>
      </p:sp>
      <p:pic>
        <p:nvPicPr>
          <p:cNvPr id="2" name="Audio Recording 2023年3月6日 下午10:44:34">
            <a:hlinkClick r:id="" action="ppaction://media"/>
            <a:extLst>
              <a:ext uri="{FF2B5EF4-FFF2-40B4-BE49-F238E27FC236}">
                <a16:creationId xmlns:a16="http://schemas.microsoft.com/office/drawing/2014/main" id="{693A05A6-9E8D-A2B8-06B9-213B423E20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38929" y="57188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8586EA7-0C9B-27BE-EC07-6C44DC7C33CC}"/>
              </a:ext>
            </a:extLst>
          </p:cNvPr>
          <p:cNvSpPr txBox="1"/>
          <p:nvPr/>
        </p:nvSpPr>
        <p:spPr>
          <a:xfrm>
            <a:off x="457200" y="204538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解碼顯示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資料集的評論內容（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CH11_1a.py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E19A42-B460-C941-51AF-A1987C3A8563}"/>
              </a:ext>
            </a:extLst>
          </p:cNvPr>
          <p:cNvSpPr txBox="1"/>
          <p:nvPr/>
        </p:nvSpPr>
        <p:spPr>
          <a:xfrm>
            <a:off x="806116" y="732822"/>
            <a:ext cx="10106526" cy="44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因為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資料集評論內容已經轉換成單字索引，我們需要使用詞庫字典來解碼還原成英文單字。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7ACB83-CB5B-AD9E-63CE-516D2ECFF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79" b="-5644"/>
          <a:stretch/>
        </p:blipFill>
        <p:spPr>
          <a:xfrm>
            <a:off x="918410" y="1387968"/>
            <a:ext cx="5177590" cy="442750"/>
          </a:xfrm>
          <a:prstGeom prst="rect">
            <a:avLst/>
          </a:prstGeom>
        </p:spPr>
      </p:pic>
      <p:sp>
        <p:nvSpPr>
          <p:cNvPr id="7" name="向右箭號 6">
            <a:extLst>
              <a:ext uri="{FF2B5EF4-FFF2-40B4-BE49-F238E27FC236}">
                <a16:creationId xmlns:a16="http://schemas.microsoft.com/office/drawing/2014/main" id="{FE1BF348-4645-D218-2E28-F5AF1BE8D819}"/>
              </a:ext>
            </a:extLst>
          </p:cNvPr>
          <p:cNvSpPr/>
          <p:nvPr/>
        </p:nvSpPr>
        <p:spPr>
          <a:xfrm>
            <a:off x="6454106" y="1437676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B667016-C26C-066A-F209-B8A2CE69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076" y="1488692"/>
            <a:ext cx="1562100" cy="2413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3F91D5E-F98A-4D6E-8E74-37789B46FA8E}"/>
              </a:ext>
            </a:extLst>
          </p:cNvPr>
          <p:cNvSpPr txBox="1"/>
          <p:nvPr/>
        </p:nvSpPr>
        <p:spPr>
          <a:xfrm>
            <a:off x="806117" y="1858446"/>
            <a:ext cx="528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找出每一筆評論內容最大索引值清單，從清單中找出最大值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A598D6-3576-76D0-D9F5-8FE4EE7CE65A}"/>
              </a:ext>
            </a:extLst>
          </p:cNvPr>
          <p:cNvSpPr txBox="1"/>
          <p:nvPr/>
        </p:nvSpPr>
        <p:spPr>
          <a:xfrm>
            <a:off x="7649077" y="1858446"/>
            <a:ext cx="434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顯示出來最大值為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999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（因為載入指定不超過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1000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</a:t>
            </a:r>
            <a:r>
              <a:rPr kumimoji="1" lang="en-US" altLang="zh-TW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num_words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=1000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B2FD4A2-1FBF-DC20-B245-E27C80216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10" y="2840789"/>
            <a:ext cx="3619500" cy="6477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49F123E-1E3D-B1B8-3EC6-576A08C37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497" y="2971751"/>
            <a:ext cx="1993900" cy="431800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278D477D-E309-0BC1-52F8-574C743C2BF1}"/>
              </a:ext>
            </a:extLst>
          </p:cNvPr>
          <p:cNvSpPr/>
          <p:nvPr/>
        </p:nvSpPr>
        <p:spPr>
          <a:xfrm>
            <a:off x="4803272" y="2971751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1898474-D2D9-4C9B-2825-C6A88880DB21}"/>
              </a:ext>
            </a:extLst>
          </p:cNvPr>
          <p:cNvSpPr txBox="1"/>
          <p:nvPr/>
        </p:nvSpPr>
        <p:spPr>
          <a:xfrm>
            <a:off x="918410" y="3522329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解碼評論區內容需要先建立評論內容的解碼字典，先取得單字索引清單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get_word_index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 </a:t>
            </a:r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取得單字索引字典，字典的單字是鍵，對應是索引值</a:t>
            </a:r>
            <a:endParaRPr kumimoji="1" lang="en-US" altLang="zh-TW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015706-AD4F-40BD-4205-701F294E0A93}"/>
              </a:ext>
            </a:extLst>
          </p:cNvPr>
          <p:cNvSpPr/>
          <p:nvPr/>
        </p:nvSpPr>
        <p:spPr>
          <a:xfrm>
            <a:off x="3068052" y="3068779"/>
            <a:ext cx="469232" cy="18047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F7AB449-855C-14FD-F0B0-4064C47CADB5}"/>
              </a:ext>
            </a:extLst>
          </p:cNvPr>
          <p:cNvSpPr txBox="1"/>
          <p:nvPr/>
        </p:nvSpPr>
        <p:spPr>
          <a:xfrm>
            <a:off x="3525252" y="3038791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rgbClr val="FFFF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key</a:t>
            </a:r>
            <a:endParaRPr kumimoji="1" lang="zh-TW" altLang="en-US" sz="1400" dirty="0">
              <a:solidFill>
                <a:srgbClr val="FFFF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6D64D1-9F46-83CE-5618-88DCF38F3769}"/>
              </a:ext>
            </a:extLst>
          </p:cNvPr>
          <p:cNvSpPr txBox="1"/>
          <p:nvPr/>
        </p:nvSpPr>
        <p:spPr>
          <a:xfrm>
            <a:off x="5839326" y="3377204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顯示出索引值為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72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23216057-2645-5BF0-53F2-E6303221C600}"/>
              </a:ext>
            </a:extLst>
          </p:cNvPr>
          <p:cNvSpPr txBox="1">
            <a:spLocks/>
          </p:cNvSpPr>
          <p:nvPr/>
        </p:nvSpPr>
        <p:spPr>
          <a:xfrm>
            <a:off x="8536748" y="6125228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>
                <a:latin typeface="+mj-ea"/>
              </a:rPr>
              <a:t> </a:t>
            </a:r>
            <a:r>
              <a:rPr kumimoji="1" lang="en-US" altLang="zh-TW" sz="1100" b="1" spc="600">
                <a:latin typeface="+mj-ea"/>
              </a:rPr>
              <a:t>11-1</a:t>
            </a:r>
            <a:r>
              <a:rPr kumimoji="1" lang="zh-TW" altLang="en-US" sz="1100" b="1" spc="600">
                <a:latin typeface="+mj-ea"/>
              </a:rPr>
              <a:t> </a:t>
            </a:r>
            <a:r>
              <a:rPr kumimoji="1" lang="en-US" altLang="zh-TW" sz="1100" b="1" spc="600">
                <a:latin typeface="+mj-ea"/>
              </a:rPr>
              <a:t>/</a:t>
            </a:r>
            <a:r>
              <a:rPr kumimoji="1" lang="zh-TW" altLang="en-US" sz="1100" b="1" spc="600">
                <a:latin typeface="+mj-ea"/>
              </a:rPr>
              <a:t> 認識</a:t>
            </a:r>
            <a:r>
              <a:rPr kumimoji="1" lang="en-US" altLang="zh-TW" sz="1100" b="1" spc="600">
                <a:latin typeface="+mj-ea"/>
              </a:rPr>
              <a:t>IMDb</a:t>
            </a:r>
            <a:r>
              <a:rPr kumimoji="1" lang="zh-TW" altLang="en-US" sz="1100" b="1" spc="600">
                <a:latin typeface="+mj-ea"/>
              </a:rPr>
              <a:t>網路電影資料集</a:t>
            </a:r>
            <a:endParaRPr kumimoji="1" lang="zh-TW" altLang="en-US" sz="1100" b="1" spc="600" dirty="0">
              <a:latin typeface="+mj-ea"/>
            </a:endParaRPr>
          </a:p>
        </p:txBody>
      </p:sp>
      <p:pic>
        <p:nvPicPr>
          <p:cNvPr id="2" name="Audio Recording 2023年3月6日 下午10:46:52">
            <a:hlinkClick r:id="" action="ppaction://media"/>
            <a:extLst>
              <a:ext uri="{FF2B5EF4-FFF2-40B4-BE49-F238E27FC236}">
                <a16:creationId xmlns:a16="http://schemas.microsoft.com/office/drawing/2014/main" id="{D85A888A-CF40-96D6-5C93-1539A06CD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58605" y="57188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6F1562B-785D-0374-5A57-DD59BC6DD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57605"/>
            <a:ext cx="5499100" cy="5842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071F65B-916E-7D53-93AA-83DA78345854}"/>
              </a:ext>
            </a:extLst>
          </p:cNvPr>
          <p:cNvSpPr txBox="1"/>
          <p:nvPr/>
        </p:nvSpPr>
        <p:spPr>
          <a:xfrm>
            <a:off x="596900" y="941805"/>
            <a:ext cx="528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反轉單字索引字典成為索引單字字典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將每一個項目鍵和值對調，用來解索引值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21D4B5E8-B46E-D246-E9C1-412E84E0CEDE}"/>
              </a:ext>
            </a:extLst>
          </p:cNvPr>
          <p:cNvSpPr/>
          <p:nvPr/>
        </p:nvSpPr>
        <p:spPr>
          <a:xfrm>
            <a:off x="6319251" y="462296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A84FD5-2531-FA1F-39C6-08DEF4902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965" y="503586"/>
            <a:ext cx="331201" cy="29223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76068DC-E366-C3A7-424D-C98129753A93}"/>
              </a:ext>
            </a:extLst>
          </p:cNvPr>
          <p:cNvSpPr txBox="1"/>
          <p:nvPr/>
        </p:nvSpPr>
        <p:spPr>
          <a:xfrm>
            <a:off x="7347047" y="941804"/>
            <a:ext cx="528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顯示為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we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CDA5E8F-C115-019B-7D62-DF01C29B7B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36" r="81124" b="9362"/>
          <a:stretch/>
        </p:blipFill>
        <p:spPr>
          <a:xfrm>
            <a:off x="6048415" y="1457118"/>
            <a:ext cx="1705495" cy="422623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B40FBB-7D66-32EE-1B95-A21E2E1E26E4}"/>
              </a:ext>
            </a:extLst>
          </p:cNvPr>
          <p:cNvSpPr txBox="1"/>
          <p:nvPr/>
        </p:nvSpPr>
        <p:spPr>
          <a:xfrm>
            <a:off x="605627" y="2254221"/>
            <a:ext cx="5289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#get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（）函式  </a:t>
            </a:r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取得索引資料，如果沒有對應索引值“</a:t>
            </a:r>
            <a:r>
              <a:rPr kumimoji="1" lang="en-US" altLang="zh-TW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?</a:t>
            </a:r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”替代</a:t>
            </a:r>
            <a:endParaRPr kumimoji="1" lang="en-US" altLang="zh-TW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索引單字字典前三個值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0~2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是保留索引，其值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padding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、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start of sequence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和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unknown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，其評論內容真正索引值清單是從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4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開始。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03E7D16-57B5-BE50-CAD9-EB65322DD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627" y="1607890"/>
            <a:ext cx="5130800" cy="6223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70CB888-8C08-F02B-FF24-9B7A451010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8299"/>
          <a:stretch/>
        </p:blipFill>
        <p:spPr>
          <a:xfrm>
            <a:off x="7811166" y="1457118"/>
            <a:ext cx="3783934" cy="299594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B3E8371-7970-F12F-836A-FF5B739857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627" y="4172742"/>
            <a:ext cx="3797148" cy="2376955"/>
          </a:xfrm>
          <a:prstGeom prst="rect">
            <a:avLst/>
          </a:prstGeom>
        </p:spPr>
      </p:pic>
      <p:sp>
        <p:nvSpPr>
          <p:cNvPr id="19" name="向右箭號 18">
            <a:extLst>
              <a:ext uri="{FF2B5EF4-FFF2-40B4-BE49-F238E27FC236}">
                <a16:creationId xmlns:a16="http://schemas.microsoft.com/office/drawing/2014/main" id="{46B948FA-249E-FBFC-7E05-71175ED6EB2E}"/>
              </a:ext>
            </a:extLst>
          </p:cNvPr>
          <p:cNvSpPr/>
          <p:nvPr/>
        </p:nvSpPr>
        <p:spPr>
          <a:xfrm rot="5400000">
            <a:off x="3984268" y="3667632"/>
            <a:ext cx="578095" cy="2589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232FC7FF-C6A0-2A20-F360-089E2E261D50}"/>
              </a:ext>
            </a:extLst>
          </p:cNvPr>
          <p:cNvSpPr txBox="1">
            <a:spLocks/>
          </p:cNvSpPr>
          <p:nvPr/>
        </p:nvSpPr>
        <p:spPr>
          <a:xfrm>
            <a:off x="8536748" y="6125228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>
                <a:latin typeface="+mj-ea"/>
              </a:rPr>
              <a:t> </a:t>
            </a:r>
            <a:r>
              <a:rPr kumimoji="1" lang="en-US" altLang="zh-TW" sz="1100" b="1" spc="600">
                <a:latin typeface="+mj-ea"/>
              </a:rPr>
              <a:t>11-1</a:t>
            </a:r>
            <a:r>
              <a:rPr kumimoji="1" lang="zh-TW" altLang="en-US" sz="1100" b="1" spc="600">
                <a:latin typeface="+mj-ea"/>
              </a:rPr>
              <a:t> </a:t>
            </a:r>
            <a:r>
              <a:rPr kumimoji="1" lang="en-US" altLang="zh-TW" sz="1100" b="1" spc="600">
                <a:latin typeface="+mj-ea"/>
              </a:rPr>
              <a:t>/</a:t>
            </a:r>
            <a:r>
              <a:rPr kumimoji="1" lang="zh-TW" altLang="en-US" sz="1100" b="1" spc="600">
                <a:latin typeface="+mj-ea"/>
              </a:rPr>
              <a:t> 認識</a:t>
            </a:r>
            <a:r>
              <a:rPr kumimoji="1" lang="en-US" altLang="zh-TW" sz="1100" b="1" spc="600">
                <a:latin typeface="+mj-ea"/>
              </a:rPr>
              <a:t>IMDb</a:t>
            </a:r>
            <a:r>
              <a:rPr kumimoji="1" lang="zh-TW" altLang="en-US" sz="1100" b="1" spc="600">
                <a:latin typeface="+mj-ea"/>
              </a:rPr>
              <a:t>網路電影資料集</a:t>
            </a:r>
            <a:endParaRPr kumimoji="1" lang="zh-TW" altLang="en-US" sz="1100" b="1" spc="600" dirty="0">
              <a:latin typeface="+mj-ea"/>
            </a:endParaRPr>
          </a:p>
        </p:txBody>
      </p:sp>
      <p:pic>
        <p:nvPicPr>
          <p:cNvPr id="2" name="Audio Recording 2023年3月6日 下午10:49:06">
            <a:hlinkClick r:id="" action="ppaction://media"/>
            <a:extLst>
              <a:ext uri="{FF2B5EF4-FFF2-40B4-BE49-F238E27FC236}">
                <a16:creationId xmlns:a16="http://schemas.microsoft.com/office/drawing/2014/main" id="{7386C92A-E226-A38E-4E7E-E80F4B1DB2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88700" y="57368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2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0C4EDD8-DE3A-0A9C-D094-49E3F6946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16" y="374659"/>
            <a:ext cx="4216400" cy="5334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6BE59CB-686E-6BDA-D5EA-3B37E82F1B98}"/>
              </a:ext>
            </a:extLst>
          </p:cNvPr>
          <p:cNvSpPr txBox="1"/>
          <p:nvPr/>
        </p:nvSpPr>
        <p:spPr>
          <a:xfrm>
            <a:off x="885089" y="880215"/>
            <a:ext cx="528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#join()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 將清單連接成以空白字元連接的英文字串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177684-6A1E-7082-0A8A-F6175DD59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434" y="308949"/>
            <a:ext cx="5178827" cy="2416126"/>
          </a:xfrm>
          <a:prstGeom prst="rect">
            <a:avLst/>
          </a:prstGeom>
        </p:spPr>
      </p:pic>
      <p:sp>
        <p:nvSpPr>
          <p:cNvPr id="7" name="向右箭號 6">
            <a:extLst>
              <a:ext uri="{FF2B5EF4-FFF2-40B4-BE49-F238E27FC236}">
                <a16:creationId xmlns:a16="http://schemas.microsoft.com/office/drawing/2014/main" id="{7B6F1B09-B5CC-B2DA-3BEB-B2805AEC0EF3}"/>
              </a:ext>
            </a:extLst>
          </p:cNvPr>
          <p:cNvSpPr/>
          <p:nvPr/>
        </p:nvSpPr>
        <p:spPr>
          <a:xfrm>
            <a:off x="5529677" y="374659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C3EAD88-5E98-868B-9D37-020DB673C6A7}"/>
              </a:ext>
            </a:extLst>
          </p:cNvPr>
          <p:cNvSpPr txBox="1">
            <a:spLocks/>
          </p:cNvSpPr>
          <p:nvPr/>
        </p:nvSpPr>
        <p:spPr>
          <a:xfrm>
            <a:off x="8536748" y="6125228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11-1</a:t>
            </a:r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/</a:t>
            </a:r>
            <a:r>
              <a:rPr kumimoji="1" lang="zh-TW" altLang="en-US" sz="1100" b="1" spc="600" dirty="0">
                <a:latin typeface="+mj-ea"/>
              </a:rPr>
              <a:t> 認識</a:t>
            </a:r>
            <a:r>
              <a:rPr kumimoji="1" lang="en-US" altLang="zh-TW" sz="1100" b="1" spc="600" dirty="0">
                <a:latin typeface="+mj-ea"/>
              </a:rPr>
              <a:t>IMDb</a:t>
            </a:r>
            <a:r>
              <a:rPr kumimoji="1" lang="zh-TW" altLang="en-US" sz="1100" b="1" spc="600" dirty="0">
                <a:latin typeface="+mj-ea"/>
              </a:rPr>
              <a:t>網路電影資料集</a:t>
            </a:r>
          </a:p>
        </p:txBody>
      </p:sp>
      <p:pic>
        <p:nvPicPr>
          <p:cNvPr id="2" name="Audio Recording 2023年3月6日 下午10:49:39">
            <a:hlinkClick r:id="" action="ppaction://media"/>
            <a:extLst>
              <a:ext uri="{FF2B5EF4-FFF2-40B4-BE49-F238E27FC236}">
                <a16:creationId xmlns:a16="http://schemas.microsoft.com/office/drawing/2014/main" id="{75B3F159-9F1C-7E8B-7A3C-6BFB89F95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4854" y="57362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4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8416D575-A4AF-FCE0-E6FE-FCCA14DB639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b="1" spc="600" dirty="0">
                <a:latin typeface="+mj-ea"/>
              </a:rPr>
              <a:t> </a:t>
            </a:r>
            <a:r>
              <a:rPr kumimoji="1" lang="en-US" altLang="zh-TW" b="1" spc="600" dirty="0">
                <a:latin typeface="+mj-ea"/>
              </a:rPr>
              <a:t>11-2</a:t>
            </a:r>
            <a:r>
              <a:rPr kumimoji="1" lang="zh-TW" altLang="en-US" b="1" spc="600" dirty="0">
                <a:latin typeface="+mj-ea"/>
              </a:rPr>
              <a:t> </a:t>
            </a:r>
            <a:r>
              <a:rPr kumimoji="1" lang="en-US" altLang="zh-TW" b="1" spc="600" dirty="0">
                <a:latin typeface="+mj-ea"/>
              </a:rPr>
              <a:t>/</a:t>
            </a:r>
            <a:r>
              <a:rPr kumimoji="1" lang="zh-TW" altLang="en-US" b="1" spc="600" dirty="0">
                <a:latin typeface="+mj-ea"/>
              </a:rPr>
              <a:t> 資料預處理與</a:t>
            </a:r>
            <a:r>
              <a:rPr kumimoji="1" lang="en-US" altLang="zh-TW" b="1" spc="600" dirty="0" err="1">
                <a:latin typeface="+mj-ea"/>
              </a:rPr>
              <a:t>Enbedding</a:t>
            </a:r>
            <a:r>
              <a:rPr kumimoji="1" lang="zh-TW" altLang="en-US" b="1" spc="600" dirty="0">
                <a:latin typeface="+mj-ea"/>
              </a:rPr>
              <a:t>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7FF6377-B314-5330-0BCD-47F5B4CE9B8B}"/>
              </a:ext>
            </a:extLst>
          </p:cNvPr>
          <p:cNvSpPr txBox="1"/>
          <p:nvPr/>
        </p:nvSpPr>
        <p:spPr>
          <a:xfrm>
            <a:off x="727817" y="924038"/>
            <a:ext cx="10106526" cy="85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需要先執行資料預處理和使用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Enbedding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層將評論內容的單字轉換成詞向量後，送入神經網路魔型來進行訓練。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EEB7515-3ED9-9460-F986-18EE7588AD52}"/>
              </a:ext>
            </a:extLst>
          </p:cNvPr>
          <p:cNvSpPr txBox="1"/>
          <p:nvPr/>
        </p:nvSpPr>
        <p:spPr>
          <a:xfrm>
            <a:off x="1016576" y="1829038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11-2-1IMDb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資料集的資料預處理（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CH11_2_1.py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A143DF-8EEB-37B3-E040-0537A3B4CB35}"/>
              </a:ext>
            </a:extLst>
          </p:cNvPr>
          <p:cNvSpPr/>
          <p:nvPr/>
        </p:nvSpPr>
        <p:spPr>
          <a:xfrm>
            <a:off x="1491174" y="2255306"/>
            <a:ext cx="7258930" cy="4946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清單轉為張量，將清單都填充或剪裁成相同單字數，意思是相同長度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927724C-EE98-EE80-A298-2F775A9E5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732" y="2776091"/>
            <a:ext cx="6007100" cy="27178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24C3067-8491-123F-88DF-63CA6FDCB48D}"/>
              </a:ext>
            </a:extLst>
          </p:cNvPr>
          <p:cNvSpPr txBox="1"/>
          <p:nvPr/>
        </p:nvSpPr>
        <p:spPr>
          <a:xfrm>
            <a:off x="1491174" y="5454548"/>
            <a:ext cx="6007099" cy="133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sequence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模組來執行資料預處理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max_words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zh-TW" altLang="en-US" sz="14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填充或剪裁成固定長度的單字數</a:t>
            </a:r>
            <a:endParaRPr kumimoji="1" lang="en-US" altLang="zh-TW" sz="14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pad_sequence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 將第一個參數資料集清單，填充或剪裁成第二個參數的長度＝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100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個單字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624C73B6-FC98-94A0-4505-EF9EDE67B765}"/>
              </a:ext>
            </a:extLst>
          </p:cNvPr>
          <p:cNvSpPr/>
          <p:nvPr/>
        </p:nvSpPr>
        <p:spPr>
          <a:xfrm>
            <a:off x="7402023" y="3760174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99CB743-1B00-34E6-909A-331FA78C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136" y="3517082"/>
            <a:ext cx="3660922" cy="782313"/>
          </a:xfrm>
          <a:prstGeom prst="rect">
            <a:avLst/>
          </a:prstGeom>
        </p:spPr>
      </p:pic>
      <p:pic>
        <p:nvPicPr>
          <p:cNvPr id="2" name="Audio Recording 2023年3月6日 下午10:52:35">
            <a:hlinkClick r:id="" action="ppaction://media"/>
            <a:extLst>
              <a:ext uri="{FF2B5EF4-FFF2-40B4-BE49-F238E27FC236}">
                <a16:creationId xmlns:a16="http://schemas.microsoft.com/office/drawing/2014/main" id="{574E9DDA-87E6-B577-3B64-2BBFA6AB0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83258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5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92B16D2-D084-CFB7-F4ED-714B8025A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6" y="203572"/>
            <a:ext cx="4203032" cy="208771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D307EF-84C5-4077-0040-55B25459F3A7}"/>
              </a:ext>
            </a:extLst>
          </p:cNvPr>
          <p:cNvSpPr txBox="1"/>
          <p:nvPr/>
        </p:nvSpPr>
        <p:spPr>
          <a:xfrm>
            <a:off x="344906" y="2291285"/>
            <a:ext cx="6007099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#Anaconda Prompt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安裝 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pip install 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keras_preprocessing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EDE7FF-1178-1DA8-8ED8-C82A2ED63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06" y="2656128"/>
            <a:ext cx="4507831" cy="235335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DA08B7-8D5A-5A2A-9E3A-B93F399242D1}"/>
              </a:ext>
            </a:extLst>
          </p:cNvPr>
          <p:cNvSpPr/>
          <p:nvPr/>
        </p:nvSpPr>
        <p:spPr>
          <a:xfrm>
            <a:off x="344906" y="2863516"/>
            <a:ext cx="4507831" cy="1925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DDF16E-EA17-3453-CB69-68BD7CE7007D}"/>
              </a:ext>
            </a:extLst>
          </p:cNvPr>
          <p:cNvSpPr/>
          <p:nvPr/>
        </p:nvSpPr>
        <p:spPr>
          <a:xfrm>
            <a:off x="344905" y="4105620"/>
            <a:ext cx="4507831" cy="1925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72A5E7-C5E5-F6E4-21DF-BFBC7B8E272C}"/>
              </a:ext>
            </a:extLst>
          </p:cNvPr>
          <p:cNvSpPr/>
          <p:nvPr/>
        </p:nvSpPr>
        <p:spPr>
          <a:xfrm>
            <a:off x="344905" y="4282745"/>
            <a:ext cx="4507831" cy="1925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6C0BF0-612A-3238-FBDD-5DCD032A4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065" y="3185104"/>
            <a:ext cx="2692400" cy="431800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4CE108EA-817E-6B96-A8A1-5DA3F675D194}"/>
              </a:ext>
            </a:extLst>
          </p:cNvPr>
          <p:cNvSpPr/>
          <p:nvPr/>
        </p:nvSpPr>
        <p:spPr>
          <a:xfrm>
            <a:off x="5003133" y="3221957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41C64C-A843-0D57-5826-3BF6B6B73D36}"/>
              </a:ext>
            </a:extLst>
          </p:cNvPr>
          <p:cNvSpPr txBox="1"/>
          <p:nvPr/>
        </p:nvSpPr>
        <p:spPr>
          <a:xfrm>
            <a:off x="5930236" y="3596774"/>
            <a:ext cx="6007099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顯示訓練資料集中的第一筆評論內容和標籤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2" name="Audio Recording 2023年3月6日 下午10:53:50">
            <a:hlinkClick r:id="" action="ppaction://media"/>
            <a:extLst>
              <a:ext uri="{FF2B5EF4-FFF2-40B4-BE49-F238E27FC236}">
                <a16:creationId xmlns:a16="http://schemas.microsoft.com/office/drawing/2014/main" id="{2A07BD09-1394-DE50-F9F2-18BAE8E6D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62497" y="58399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6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DB00355-2EA6-C6AA-636E-BDD2391B18E2}"/>
              </a:ext>
            </a:extLst>
          </p:cNvPr>
          <p:cNvSpPr txBox="1"/>
          <p:nvPr/>
        </p:nvSpPr>
        <p:spPr>
          <a:xfrm>
            <a:off x="594545" y="165070"/>
            <a:ext cx="952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11-2-2 </a:t>
            </a:r>
            <a:r>
              <a:rPr kumimoji="1" lang="en-US" altLang="zh-TW" sz="2000" spc="300" dirty="0" err="1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Embedding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層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(CH11_3_1.py)</a:t>
            </a:r>
            <a:endParaRPr kumimoji="1" lang="zh-TW" altLang="en-US" sz="2000" spc="3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ECAAE0-86F2-4C48-297E-F61494104A67}"/>
              </a:ext>
            </a:extLst>
          </p:cNvPr>
          <p:cNvSpPr txBox="1"/>
          <p:nvPr/>
        </p:nvSpPr>
        <p:spPr>
          <a:xfrm>
            <a:off x="1042737" y="565180"/>
            <a:ext cx="10106526" cy="1820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前面已經將整數索引值評論內容清單填充或剪裁固定長度的張量，再來要</a:t>
            </a:r>
            <a:r>
              <a:rPr kumimoji="1" lang="zh-TW" altLang="en-US" sz="2000" b="1" dirty="0">
                <a:solidFill>
                  <a:schemeClr val="accent2">
                    <a:lumMod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處理評論內容中的每一個單字</a:t>
            </a:r>
            <a:endParaRPr kumimoji="1" lang="en-US" altLang="zh-TW" sz="2000" b="1" dirty="0">
              <a:solidFill>
                <a:schemeClr val="accent2">
                  <a:lumMod val="50000"/>
                </a:schemeClr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提供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Embedding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層文字轉為緊密的實數空間，使輸入變為向量，才能進行後續的運算。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Embedding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</a:t>
            </a:r>
            <a:r>
              <a:rPr kumimoji="1" lang="zh-TW" altLang="en-US" sz="2000" b="1" dirty="0">
                <a:solidFill>
                  <a:schemeClr val="accent2">
                    <a:lumMod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一定是</a:t>
            </a:r>
            <a:r>
              <a:rPr kumimoji="1" lang="en-US" altLang="zh-TW" sz="2000" b="1" dirty="0">
                <a:solidFill>
                  <a:schemeClr val="accent2">
                    <a:lumMod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Sequential</a:t>
            </a:r>
            <a:r>
              <a:rPr kumimoji="1" lang="zh-TW" altLang="en-US" sz="2000" b="1" dirty="0">
                <a:solidFill>
                  <a:schemeClr val="accent2">
                    <a:lumMod val="50000"/>
                  </a:schemeClr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模型的第一層</a:t>
            </a:r>
            <a:endParaRPr kumimoji="1" lang="en-US" altLang="zh-TW" sz="2000" b="1" dirty="0">
              <a:solidFill>
                <a:schemeClr val="accent2">
                  <a:lumMod val="50000"/>
                </a:schemeClr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776A8A-3C19-7034-F5BB-87E87C65F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45" y="2489200"/>
            <a:ext cx="5715000" cy="18796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5482B69-50B3-4E71-31D5-AD65E2040862}"/>
              </a:ext>
            </a:extLst>
          </p:cNvPr>
          <p:cNvSpPr txBox="1"/>
          <p:nvPr/>
        </p:nvSpPr>
        <p:spPr>
          <a:xfrm>
            <a:off x="594545" y="4368800"/>
            <a:ext cx="6007099" cy="101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top_words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zh-TW" altLang="en-US" sz="14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最大單字數（即</a:t>
            </a:r>
            <a:r>
              <a:rPr kumimoji="1" lang="en-US" altLang="zh-TW" sz="1400" dirty="0" err="1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input_dim</a:t>
            </a:r>
            <a:r>
              <a:rPr kumimoji="1" lang="zh-TW" altLang="en-US" sz="14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參數）</a:t>
            </a:r>
            <a:endParaRPr kumimoji="1" lang="en-US" altLang="zh-TW" sz="14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32 </a:t>
            </a:r>
            <a:r>
              <a:rPr kumimoji="1" lang="zh-TW" altLang="en-US" sz="14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輸出詞向量的維度（即</a:t>
            </a:r>
            <a:r>
              <a:rPr kumimoji="1" lang="en-US" altLang="zh-TW" sz="1400" dirty="0" err="1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output_dim</a:t>
            </a:r>
            <a:r>
              <a:rPr kumimoji="1" lang="zh-TW" altLang="en-US" sz="14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參數）</a:t>
            </a:r>
            <a:endParaRPr kumimoji="1" lang="en-US" altLang="zh-TW" sz="14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input_length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zh-TW" altLang="en-US" sz="14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輸入資料的長度（即最大單字數的長度）</a:t>
            </a:r>
            <a:endParaRPr kumimoji="1" lang="en-US" altLang="zh-TW" sz="14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94C530-C9D6-512D-A503-8351B3D29125}"/>
              </a:ext>
            </a:extLst>
          </p:cNvPr>
          <p:cNvSpPr/>
          <p:nvPr/>
        </p:nvSpPr>
        <p:spPr>
          <a:xfrm>
            <a:off x="527816" y="5422178"/>
            <a:ext cx="5848458" cy="13129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en-US" altLang="zh-TW" sz="1600" dirty="0"/>
              <a:t>One-hot</a:t>
            </a:r>
            <a:r>
              <a:rPr kumimoji="1" lang="zh-TW" altLang="en-US" sz="1600" dirty="0"/>
              <a:t>編碼</a:t>
            </a:r>
            <a:endParaRPr kumimoji="1" lang="en-US" altLang="zh-TW" sz="1600" dirty="0"/>
          </a:p>
          <a:p>
            <a:r>
              <a:rPr kumimoji="1" lang="en-US" altLang="zh-TW" sz="1600" dirty="0"/>
              <a:t>1000*1000</a:t>
            </a:r>
            <a:r>
              <a:rPr kumimoji="1" lang="zh-TW" altLang="en-US" sz="1600" dirty="0"/>
              <a:t>，即</a:t>
            </a:r>
            <a:r>
              <a:rPr kumimoji="1" lang="en-US" altLang="zh-TW" sz="1600" dirty="0"/>
              <a:t>1000</a:t>
            </a:r>
            <a:r>
              <a:rPr kumimoji="1" lang="zh-TW" altLang="en-US" sz="1600" dirty="0"/>
              <a:t>個字，每一個單字是長度</a:t>
            </a:r>
            <a:r>
              <a:rPr kumimoji="1" lang="en-US" altLang="zh-TW" sz="1600" dirty="0"/>
              <a:t>1000</a:t>
            </a:r>
            <a:r>
              <a:rPr kumimoji="1" lang="zh-TW" altLang="en-US" sz="1600" dirty="0"/>
              <a:t>的向量</a:t>
            </a:r>
            <a:endParaRPr kumimoji="1" lang="en-US" altLang="zh-TW" sz="1600" dirty="0"/>
          </a:p>
          <a:p>
            <a:pPr marL="285750" indent="-285750">
              <a:buFont typeface="Wingdings" pitchFamily="2" charset="2"/>
              <a:buChar char="u"/>
            </a:pPr>
            <a:r>
              <a:rPr kumimoji="1" lang="en-US" altLang="zh-TW" sz="1600" dirty="0"/>
              <a:t>Embedding</a:t>
            </a:r>
            <a:r>
              <a:rPr kumimoji="1" lang="zh-TW" altLang="en-US" sz="1600" dirty="0"/>
              <a:t>層</a:t>
            </a:r>
            <a:endParaRPr kumimoji="1" lang="en-US" altLang="zh-TW" sz="1600" dirty="0"/>
          </a:p>
          <a:p>
            <a:r>
              <a:rPr kumimoji="1" lang="zh-TW" altLang="en-US" sz="1600" dirty="0"/>
              <a:t>建立低維度浮點數的緊密程度，即壓縮成</a:t>
            </a:r>
            <a:r>
              <a:rPr kumimoji="1" lang="en-US" altLang="zh-TW" sz="1600" dirty="0"/>
              <a:t>1000*32</a:t>
            </a:r>
            <a:r>
              <a:rPr kumimoji="1" lang="zh-TW" altLang="en-US" sz="1600" dirty="0"/>
              <a:t>，即</a:t>
            </a:r>
            <a:r>
              <a:rPr kumimoji="1" lang="en-US" altLang="zh-TW" sz="1600" dirty="0"/>
              <a:t>1000</a:t>
            </a:r>
            <a:r>
              <a:rPr kumimoji="1" lang="zh-TW" altLang="en-US" sz="1600" dirty="0"/>
              <a:t>個字，每一個單字是長度</a:t>
            </a:r>
            <a:r>
              <a:rPr kumimoji="1" lang="en-US" altLang="zh-TW" sz="1600" dirty="0"/>
              <a:t>32</a:t>
            </a:r>
            <a:r>
              <a:rPr kumimoji="1" lang="zh-TW" altLang="en-US" sz="1600" dirty="0"/>
              <a:t>的向量</a:t>
            </a:r>
            <a:endParaRPr kumimoji="1" lang="en-US" altLang="zh-TW" sz="16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D6271CAB-1E07-0751-A28C-96A6BF9261FA}"/>
              </a:ext>
            </a:extLst>
          </p:cNvPr>
          <p:cNvSpPr txBox="1">
            <a:spLocks/>
          </p:cNvSpPr>
          <p:nvPr/>
        </p:nvSpPr>
        <p:spPr>
          <a:xfrm>
            <a:off x="8325733" y="6132011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11-2 / </a:t>
            </a:r>
            <a:r>
              <a:rPr kumimoji="1" lang="zh-TW" altLang="en-US" sz="1100" b="1" spc="600" dirty="0">
                <a:latin typeface="+mj-ea"/>
              </a:rPr>
              <a:t>資料預處理與</a:t>
            </a:r>
            <a:r>
              <a:rPr kumimoji="1" lang="en-US" altLang="zh-TW" sz="1100" b="1" spc="600" dirty="0" err="1">
                <a:latin typeface="+mj-ea"/>
              </a:rPr>
              <a:t>Enbedding</a:t>
            </a:r>
            <a:r>
              <a:rPr kumimoji="1" lang="zh-TW" altLang="en-US" sz="1100" b="1" spc="600" dirty="0">
                <a:latin typeface="+mj-ea"/>
              </a:rPr>
              <a:t>層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BE84E74-5196-7043-18D4-AD2FDFA8A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284" y="2489200"/>
            <a:ext cx="4078705" cy="2395825"/>
          </a:xfrm>
          <a:prstGeom prst="rect">
            <a:avLst/>
          </a:prstGeom>
        </p:spPr>
      </p:pic>
      <p:sp>
        <p:nvSpPr>
          <p:cNvPr id="3" name="向右箭號 2">
            <a:extLst>
              <a:ext uri="{FF2B5EF4-FFF2-40B4-BE49-F238E27FC236}">
                <a16:creationId xmlns:a16="http://schemas.microsoft.com/office/drawing/2014/main" id="{B522FDB5-BFA8-6C5E-C8C1-CE83D98721CB}"/>
              </a:ext>
            </a:extLst>
          </p:cNvPr>
          <p:cNvSpPr/>
          <p:nvPr/>
        </p:nvSpPr>
        <p:spPr>
          <a:xfrm>
            <a:off x="6360027" y="3189830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10" name="Audio Recording 2023年3月6日 下午10:55:48">
            <a:hlinkClick r:id="" action="ppaction://media"/>
            <a:extLst>
              <a:ext uri="{FF2B5EF4-FFF2-40B4-BE49-F238E27FC236}">
                <a16:creationId xmlns:a16="http://schemas.microsoft.com/office/drawing/2014/main" id="{CEAFDA1B-E06C-3426-A2F5-1D2B0E986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7784" y="57256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6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5045</TotalTime>
  <Words>1960</Words>
  <Application>Microsoft Macintosh PowerPoint</Application>
  <PresentationFormat>寬螢幕</PresentationFormat>
  <Paragraphs>188</Paragraphs>
  <Slides>25</Slides>
  <Notes>1</Notes>
  <HiddenSlides>0</HiddenSlides>
  <MMClips>25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.Hiragino Kaku Gothic Interface W3</vt:lpstr>
      <vt:lpstr>新細明體</vt:lpstr>
      <vt:lpstr>Heiti SC Light</vt:lpstr>
      <vt:lpstr>HEITI SC MEDIUM</vt:lpstr>
      <vt:lpstr>Arial</vt:lpstr>
      <vt:lpstr>Calibri</vt:lpstr>
      <vt:lpstr>Calibri Light</vt:lpstr>
      <vt:lpstr>Wingdings</vt:lpstr>
      <vt:lpstr>Office 佈景主題</vt:lpstr>
      <vt:lpstr>PowerPoint 簡報</vt:lpstr>
      <vt:lpstr> 11-1 / 認識IMDb網路電影資料集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桂如 林</dc:creator>
  <cp:lastModifiedBy>10946043_林桂如</cp:lastModifiedBy>
  <cp:revision>152</cp:revision>
  <dcterms:created xsi:type="dcterms:W3CDTF">2023-02-07T01:38:04Z</dcterms:created>
  <dcterms:modified xsi:type="dcterms:W3CDTF">2023-05-03T00:38:10Z</dcterms:modified>
</cp:coreProperties>
</file>